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y="5143500" cx="9144000"/>
  <p:notesSz cx="6858000" cy="9144000"/>
  <p:embeddedFontLst>
    <p:embeddedFont>
      <p:font typeface="Roboto"/>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00E894-F9B9-4ABE-BA9F-832B68A04026}">
  <a:tblStyle styleId="{9C00E894-F9B9-4ABE-BA9F-832B68A040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OpenSans-bold.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penSans-regular.fntdata"/><Relationship Id="rId4" Type="http://schemas.openxmlformats.org/officeDocument/2006/relationships/tableStyles" Target="tableStyles.xml"/><Relationship Id="rId148" Type="http://schemas.openxmlformats.org/officeDocument/2006/relationships/font" Target="fonts/Roboto-boldItalic.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Roboto-italic.fntdata"/><Relationship Id="rId6" Type="http://schemas.openxmlformats.org/officeDocument/2006/relationships/slideMaster" Target="slideMasters/slideMaster2.xml"/><Relationship Id="rId146" Type="http://schemas.openxmlformats.org/officeDocument/2006/relationships/font" Target="fonts/Roboto-bold.fntdata"/><Relationship Id="rId7" Type="http://schemas.openxmlformats.org/officeDocument/2006/relationships/notesMaster" Target="notesMasters/notesMaster1.xml"/><Relationship Id="rId145" Type="http://schemas.openxmlformats.org/officeDocument/2006/relationships/font" Target="fonts/Roboto-regular.fntdata"/><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 Id="rId152" Type="http://schemas.openxmlformats.org/officeDocument/2006/relationships/font" Target="fonts/OpenSans-boldItalic.fntdata"/><Relationship Id="rId151"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c6bd199dfc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c6bd199dfc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c6bd199dfc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0" name="Google Shape;210;g3c6bd199dfc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c6bd199dfc_0_1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82" name="Google Shape;1382;g3c6bd199dfc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c6bd199dfc_0_1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99" name="Google Shape;1399;g3c6bd199dfc_0_1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c6bd199dfc_0_1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14" name="Google Shape;1414;g3c6bd199dfc_0_1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c6bd199dfc_0_1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24" name="Google Shape;1424;g3c6bd199dfc_0_1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c6bd199dfc_0_1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37" name="Google Shape;1437;g3c6bd199dfc_0_1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c6bd199dfc_0_1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45" name="Google Shape;1445;g3c6bd199dfc_0_1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c6bd199dfc_0_1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61" name="Google Shape;1461;g3c6bd199dfc_0_1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c6bd199dfc_0_1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72" name="Google Shape;1472;g3c6bd199dfc_0_1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c6bd199dfc_0_1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84" name="Google Shape;1484;g3c6bd199dfc_0_1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c6bd199dfc_0_1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95" name="Google Shape;1495;g3c6bd199dfc_0_1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c6bd199dfc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8" name="Google Shape;218;g3c6bd199dfc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c6bd199dfc_0_1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4" name="Google Shape;1504;g3c6bd199dfc_0_1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c6bd199dfc_0_1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15" name="Google Shape;1515;g3c6bd199dfc_0_1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c6bd199dfc_0_1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26" name="Google Shape;1526;g3c6bd199dfc_0_1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c6bd199dfc_0_1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39" name="Google Shape;1539;g3c6bd199dfc_0_1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c6bd199dfc_0_1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49" name="Google Shape;1549;g3c6bd199dfc_0_1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3c6bd199dfc_0_1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59" name="Google Shape;1559;g3c6bd199dfc_0_1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3c6bd199dfc_0_1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76" name="Google Shape;1576;g3c6bd199dfc_0_1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3c6bd199dfc_0_1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85" name="Google Shape;1585;g3c6bd199dfc_0_1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3c6bd199dfc_0_1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97" name="Google Shape;1597;g3c6bd199dfc_0_1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3c6bd199dfc_0_1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07" name="Google Shape;1607;g3c6bd199dfc_0_16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c6bd199dfc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7" name="Google Shape;227;g3c6bd199dfc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3c6bd199dfc_0_1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19" name="Google Shape;1619;g3c6bd199dfc_0_1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3c6bd199dfc_0_1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29" name="Google Shape;1629;g3c6bd199dfc_0_1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3c6bd199dfc_0_1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44" name="Google Shape;1644;g3c6bd199dfc_0_1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3c6bd199dfc_0_1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57" name="Google Shape;1657;g3c6bd199dfc_0_1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c6bd199dfc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c6bd199dfc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3c6bd199dfc_0_1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80" name="Google Shape;1680;g3c6bd199dfc_0_19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c6bd199dfc_0_1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88" name="Google Shape;1688;g3c6bd199dfc_0_19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c6bd199dfc_0_19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97" name="Google Shape;1697;g3c6bd199dfc_0_1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c6bd199dfc_0_1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07" name="Google Shape;1707;g3c6bd199dfc_0_1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3c6bd199dfc_0_2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8" name="Google Shape;1718;g3c6bd199dfc_0_20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c6bd199dfc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8" name="Google Shape;238;g3c6bd199dfc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c6bd199dfc_0_2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29" name="Google Shape;1729;g3c6bd199dfc_0_2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3c6bd199dfc_0_2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43" name="Google Shape;1743;g3c6bd199dfc_0_2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3c6bd199dfc_0_2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53" name="Google Shape;1753;g3c6bd199dfc_0_20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3c6bd199dfc_0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64" name="Google Shape;1764;g3c6bd199dfc_0_20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3c6bd199dfc_0_20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74" name="Google Shape;1774;g3c6bd199dfc_0_20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3c6bd199dfc_0_20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84" name="Google Shape;1784;g3c6bd199dfc_0_2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3c6bd199dfc_0_2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94" name="Google Shape;1794;g3c6bd199dfc_0_2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3c6bd199dfc_0_2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04" name="Google Shape;1804;g3c6bd199dfc_0_20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cb3bb969ab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g3cb3bb969ab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cb3bb969a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g3cb3bb969a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c6bd199dfc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8" name="Google Shape;268;g3c6bd199dfc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cb3bb969ab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8" name="Google Shape;278;g3cb3bb969ab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cb3bb969ab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7" name="Google Shape;287;g3cb3bb969ab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c6bd199dfc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7" name="Google Shape;297;g3c6bd199dfc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c6bd199dfc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4" name="Google Shape;134;g3c6bd199dfc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cb3bb969ab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7" name="Google Shape;307;g3cb3bb969ab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cb3bb969ab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7" name="Google Shape;317;g3cb3bb969ab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c6bd199dfc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6" name="Google Shape;326;g3c6bd199dfc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c6bd199dfc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5" name="Google Shape;335;g3c6bd199dfc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c6bd199dfc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7" name="Google Shape;357;g3c6bd199dfc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c6bd199dfc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7" name="Google Shape;367;g3c6bd199dfc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c6bd199dfc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7" name="Google Shape;377;g3c6bd199dfc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c6bd199dfc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6" name="Google Shape;386;g3c6bd199dfc_0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c6bd199dfc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2" name="Google Shape;402;g3c6bd199dfc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c6bd199dfc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pl"/>
              <a:t>x^2 + 2x - 4</a:t>
            </a:r>
            <a:endParaRPr/>
          </a:p>
          <a:p>
            <a:pPr indent="0" lvl="0" marL="0" rtl="0" algn="l">
              <a:spcBef>
                <a:spcPts val="0"/>
              </a:spcBef>
              <a:spcAft>
                <a:spcPts val="0"/>
              </a:spcAft>
              <a:buClr>
                <a:schemeClr val="dk1"/>
              </a:buClr>
              <a:buSzPts val="1200"/>
              <a:buFont typeface="Calibri"/>
              <a:buNone/>
            </a:pPr>
            <a:r>
              <a:t/>
            </a:r>
            <a:endParaRPr/>
          </a:p>
          <a:p>
            <a:pPr indent="0" lvl="0" marL="0" rtl="0" algn="l">
              <a:lnSpc>
                <a:spcPct val="115000"/>
              </a:lnSpc>
              <a:spcBef>
                <a:spcPts val="1200"/>
              </a:spcBef>
              <a:spcAft>
                <a:spcPts val="0"/>
              </a:spcAft>
              <a:buClr>
                <a:schemeClr val="dk1"/>
              </a:buClr>
              <a:buSzPts val="1100"/>
              <a:buFont typeface="Arial"/>
              <a:buNone/>
            </a:pPr>
            <a:r>
              <a:rPr lang="pl">
                <a:solidFill>
                  <a:schemeClr val="dk1"/>
                </a:solidFill>
              </a:rPr>
              <a:t>A cost function that is </a:t>
            </a:r>
            <a:r>
              <a:rPr b="1" lang="pl">
                <a:solidFill>
                  <a:schemeClr val="dk1"/>
                </a:solidFill>
              </a:rPr>
              <a:t>impossible to optimize using simple First-Order Condition (FOC) optimization</a:t>
            </a:r>
            <a:r>
              <a:rPr lang="pl">
                <a:solidFill>
                  <a:schemeClr val="dk1"/>
                </a:solidFill>
              </a:rPr>
              <a:t> but </a:t>
            </a:r>
            <a:r>
              <a:rPr b="1" lang="pl">
                <a:solidFill>
                  <a:schemeClr val="dk1"/>
                </a:solidFill>
              </a:rPr>
              <a:t>can be optimized using gradient descent</a:t>
            </a:r>
            <a:r>
              <a:rPr lang="pl">
                <a:solidFill>
                  <a:schemeClr val="dk1"/>
                </a:solidFill>
              </a:rPr>
              <a:t> would typically be: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pl">
                <a:solidFill>
                  <a:schemeClr val="dk1"/>
                </a:solidFill>
              </a:rPr>
              <a:t>Non-Analytically Solvable</a:t>
            </a:r>
            <a:r>
              <a:rPr lang="pl">
                <a:solidFill>
                  <a:schemeClr val="dk1"/>
                </a:solidFill>
              </a:rPr>
              <a:t>: The equation dCdx=0\frac{dC}{dx} = 0dxdC​=0 is difficult or impossible to solve algebraically.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pl">
                <a:solidFill>
                  <a:schemeClr val="dk1"/>
                </a:solidFill>
              </a:rPr>
              <a:t>Non-Convex, but Differentiable</a:t>
            </a:r>
            <a:r>
              <a:rPr lang="pl">
                <a:solidFill>
                  <a:schemeClr val="dk1"/>
                </a:solidFill>
              </a:rPr>
              <a:t>: The function may have multiple local minima or be complex but still allows for gradient-based search.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pl">
                <a:solidFill>
                  <a:schemeClr val="dk1"/>
                </a:solidFill>
              </a:rPr>
              <a:t>No Closed-Form Solution</a:t>
            </a:r>
            <a:r>
              <a:rPr lang="pl">
                <a:solidFill>
                  <a:schemeClr val="dk1"/>
                </a:solidFill>
              </a:rPr>
              <a:t>: Gradient descent can numerically approximate the solution even if FOC cannot be explicitly solved.</a:t>
            </a:r>
            <a:endParaRPr>
              <a:solidFill>
                <a:schemeClr val="dk1"/>
              </a:solidFill>
            </a:endParaRPr>
          </a:p>
          <a:p>
            <a:pPr indent="0" lvl="0" marL="0" rtl="0" algn="l">
              <a:spcBef>
                <a:spcPts val="1200"/>
              </a:spcBef>
              <a:spcAft>
                <a:spcPts val="0"/>
              </a:spcAft>
              <a:buClr>
                <a:schemeClr val="dk1"/>
              </a:buClr>
              <a:buSzPts val="1200"/>
              <a:buFont typeface="Calibri"/>
              <a:buNone/>
            </a:pPr>
            <a:r>
              <a:t/>
            </a:r>
            <a:endParaRPr/>
          </a:p>
        </p:txBody>
      </p:sp>
      <p:sp>
        <p:nvSpPr>
          <p:cNvPr id="412" name="Google Shape;412;g3c6bd199dfc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c6bd199dfc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2" name="Google Shape;142;g3c6bd199dfc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c6bd199dfc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7" name="Google Shape;427;g3c6bd199dfc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c6bd199dfc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9" name="Google Shape;449;g3c6bd199dfc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c6bd199dfc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2" name="Google Shape;462;g3c6bd199dfc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c6bd199dfc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1" name="Google Shape;471;g3c6bd199dfc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c6bd199dfc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2" name="Google Shape;482;g3c6bd199dfc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c6bd199dfc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91" name="Google Shape;491;g3c6bd199dfc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c6bd199dfc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1" name="Google Shape;501;g3c6bd199dfc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c6bd199dfc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6" name="Google Shape;516;g3c6bd199dfc_0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c6bd199dfc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pl"/>
              <a:t>testing methods, what if not BLUE (other estimators, just predict)</a:t>
            </a:r>
            <a:endParaRPr/>
          </a:p>
        </p:txBody>
      </p:sp>
      <p:sp>
        <p:nvSpPr>
          <p:cNvPr id="546" name="Google Shape;546;g3c6bd199dfc_0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c6bd199dfc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61" name="Google Shape;561;g3c6bd199dfc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c6bd199dfc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6" name="Google Shape;156;g3c6bd199dfc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c6bd199dfc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0" name="Google Shape;570;g3c6bd199dfc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c6bd199dfc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3" name="Google Shape;583;g3c6bd199dfc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c6bd199dfc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7" name="Google Shape;597;g3c6bd199dfc_0_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c6bd199dfc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8" name="Google Shape;608;g3c6bd199dfc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c6bd199dfc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33" name="Google Shape;633;g3c6bd199dfc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c6bd199dfc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48" name="Google Shape;648;g3c6bd199dfc_0_6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c6bd199dfc_0_1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71" name="Google Shape;671;g3c6bd199dfc_0_1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c6bd199dfc_0_1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6" name="Google Shape;686;g3c6bd199dfc_0_17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c6bd199dfc_0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3" name="Google Shape;703;g3c6bd199dfc_0_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c6bd199dfc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3" name="Google Shape;713;g3c6bd199dfc_0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c6bd199dfc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5" name="Google Shape;165;g3c6bd199dfc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c6bd199dfc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27" name="Google Shape;727;g3c6bd199dfc_0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c6bd199dfc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41" name="Google Shape;741;g3c6bd199dfc_0_7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c6bd199dfc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49" name="Google Shape;749;g3c6bd199dfc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c6bd199dfc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58" name="Google Shape;758;g3c6bd199dfc_0_7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c6bd199dfc_0_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80" name="Google Shape;780;g3c6bd199dfc_0_7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c6bd199dfc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97" name="Google Shape;797;g3c6bd199dfc_0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c6bd199dfc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06" name="Google Shape;806;g3c6bd199dfc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c6bd199dfc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21" name="Google Shape;821;g3c6bd199dfc_0_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c6bd199dfc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45" name="Google Shape;845;g3c6bd199dfc_0_8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c6bd199dfc_0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58" name="Google Shape;858;g3c6bd199dfc_0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c6bd199dfc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4" name="Google Shape;174;g3c6bd199dfc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c6bd199dfc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68" name="Google Shape;868;g3c6bd199dfc_0_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c6bd199dfc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77" name="Google Shape;877;g3c6bd199dfc_0_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c6bd199dfc_0_8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86" name="Google Shape;886;g3c6bd199dfc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c6bd199dfc_0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02" name="Google Shape;902;g3c6bd199dfc_0_8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c6bd199dfc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12" name="Google Shape;912;g3c6bd199dfc_0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c6bd199dfc_0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28" name="Google Shape;928;g3c6bd199dfc_0_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c6bd199dfc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37" name="Google Shape;937;g3c6bd199dfc_0_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c6bd199dfc_0_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50" name="Google Shape;950;g3c6bd199dfc_0_9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c6bd199dfc_0_9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60" name="Google Shape;960;g3c6bd199dfc_0_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c6bd199dfc_0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77" name="Google Shape;977;g3c6bd199dfc_0_9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c6bd199dfc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3" name="Google Shape;183;g3c6bd199dfc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c6bd199dfc_0_9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87" name="Google Shape;987;g3c6bd199dfc_0_9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c6bd199dfc_0_9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02" name="Google Shape;1002;g3c6bd199dfc_0_9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c6bd199dfc_0_9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12" name="Google Shape;1012;g3c6bd199dfc_0_9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c6bd199dfc_0_9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25" name="Google Shape;1025;g3c6bd199dfc_0_9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c6bd199dfc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34" name="Google Shape;1034;g3c6bd199dfc_0_10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c6bd199dfc_0_10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44" name="Google Shape;1044;g3c6bd199dfc_0_10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c6bd199dfc_0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55" name="Google Shape;1055;g3c6bd199dfc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c6bd199dfc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67" name="Google Shape;1067;g3c6bd199dfc_0_1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c6bd199dfc_0_10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77" name="Google Shape;1077;g3c6bd199dfc_0_10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c6bd199dfc_0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88" name="Google Shape;1088;g3c6bd199dfc_0_1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c6bd199dfc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2" name="Google Shape;192;g3c6bd199dfc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c6bd199dfc_0_10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01" name="Google Shape;1101;g3c6bd199dfc_0_10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c6bd199dfc_0_10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12" name="Google Shape;1112;g3c6bd199dfc_0_10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c6bd199dfc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22" name="Google Shape;1122;g3c6bd199dfc_0_1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c6bd199dfc_0_10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34" name="Google Shape;1134;g3c6bd199dfc_0_10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c6bd199dfc_0_1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44" name="Google Shape;1144;g3c6bd199dfc_0_1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c6bd199dfc_0_1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52" name="Google Shape;1152;g3c6bd199dfc_0_1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c6bd199dfc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61" name="Google Shape;1161;g3c6bd199dfc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c6bd199dfc_0_1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78" name="Google Shape;1178;g3c6bd199dfc_0_1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c6bd199dfc_0_1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6" name="Google Shape;1196;g3c6bd199dfc_0_1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c6bd199dfc_0_1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10" name="Google Shape;1210;g3c6bd199dfc_0_1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c6bd199dfc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1" name="Google Shape;201;g3c6bd199dfc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c6bd199dfc_0_1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22" name="Google Shape;1222;g3c6bd199dfc_0_1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c6bd199dfc_0_1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32" name="Google Shape;1232;g3c6bd199dfc_0_1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3c6bd199dfc_0_1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41" name="Google Shape;1241;g3c6bd199dfc_0_1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c6bd199dfc_0_1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53" name="Google Shape;1253;g3c6bd199dfc_0_1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3c6bd199dfc_0_1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77" name="Google Shape;1277;g3c6bd199dfc_0_1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c6bd199dfc_0_1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6" name="Google Shape;1296;g3c6bd199dfc_0_1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c6bd199dfc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08" name="Google Shape;1308;g3c6bd199dfc_0_1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c6bd199dfc_0_1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8" name="Google Shape;1328;g3c6bd199dfc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c6bd199dfc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45" name="Google Shape;1345;g3c6bd199dfc_0_1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c6bd199dfc_0_1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63" name="Google Shape;1363;g3c6bd199dfc_0_1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2"/>
              </a:buClr>
              <a:buSzPts val="4500"/>
              <a:buFont typeface="Open Sans"/>
              <a:buNone/>
              <a:defRPr sz="4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4500"/>
              <a:buFont typeface="Open Sans"/>
              <a:buNone/>
              <a:defRPr sz="4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Open Sans"/>
              <a:buNone/>
              <a:defRPr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Open Sans"/>
              <a:buNone/>
              <a:defRPr sz="2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2"/>
              </a:buClr>
              <a:buSzPts val="3300"/>
              <a:buFont typeface="Open Sans"/>
              <a:buNone/>
              <a:defRPr b="0" i="0" sz="3300" u="none" cap="none" strike="noStrike">
                <a:solidFill>
                  <a:schemeClr val="dk2"/>
                </a:solidFill>
                <a:latin typeface="Open Sans"/>
                <a:ea typeface="Open Sans"/>
                <a:cs typeface="Open Sans"/>
                <a:sym typeface="Open Sans"/>
              </a:defRPr>
            </a:lvl1pPr>
            <a:lvl2pPr lvl="1" marR="0" algn="l">
              <a:spcBef>
                <a:spcPts val="0"/>
              </a:spcBef>
              <a:spcAft>
                <a:spcPts val="0"/>
              </a:spcAft>
              <a:buSzPts val="1100"/>
              <a:buNone/>
              <a:defRPr b="0" i="0" sz="1400" u="none" cap="none" strike="noStrike">
                <a:solidFill>
                  <a:schemeClr val="dk2"/>
                </a:solidFill>
              </a:defRPr>
            </a:lvl2pPr>
            <a:lvl3pPr lvl="2" marR="0" algn="l">
              <a:spcBef>
                <a:spcPts val="0"/>
              </a:spcBef>
              <a:spcAft>
                <a:spcPts val="0"/>
              </a:spcAft>
              <a:buSzPts val="1100"/>
              <a:buNone/>
              <a:defRPr b="0" i="0" sz="1400" u="none" cap="none" strike="noStrike">
                <a:solidFill>
                  <a:schemeClr val="dk2"/>
                </a:solidFill>
              </a:defRPr>
            </a:lvl3pPr>
            <a:lvl4pPr lvl="3" marR="0" algn="l">
              <a:spcBef>
                <a:spcPts val="0"/>
              </a:spcBef>
              <a:spcAft>
                <a:spcPts val="0"/>
              </a:spcAft>
              <a:buSzPts val="1100"/>
              <a:buNone/>
              <a:defRPr b="0" i="0" sz="1400" u="none" cap="none" strike="noStrike">
                <a:solidFill>
                  <a:schemeClr val="dk2"/>
                </a:solidFill>
              </a:defRPr>
            </a:lvl4pPr>
            <a:lvl5pPr lvl="4" marR="0" algn="l">
              <a:spcBef>
                <a:spcPts val="0"/>
              </a:spcBef>
              <a:spcAft>
                <a:spcPts val="0"/>
              </a:spcAft>
              <a:buSzPts val="1100"/>
              <a:buNone/>
              <a:defRPr b="0" i="0" sz="1400" u="none" cap="none" strike="noStrike">
                <a:solidFill>
                  <a:schemeClr val="dk2"/>
                </a:solidFill>
              </a:defRPr>
            </a:lvl5pPr>
            <a:lvl6pPr lvl="5" marR="0" algn="l">
              <a:spcBef>
                <a:spcPts val="0"/>
              </a:spcBef>
              <a:spcAft>
                <a:spcPts val="0"/>
              </a:spcAft>
              <a:buSzPts val="1100"/>
              <a:buNone/>
              <a:defRPr b="0" i="0" sz="1400" u="none" cap="none" strike="noStrike">
                <a:solidFill>
                  <a:schemeClr val="dk2"/>
                </a:solidFill>
              </a:defRPr>
            </a:lvl6pPr>
            <a:lvl7pPr lvl="6" marR="0" algn="l">
              <a:spcBef>
                <a:spcPts val="0"/>
              </a:spcBef>
              <a:spcAft>
                <a:spcPts val="0"/>
              </a:spcAft>
              <a:buSzPts val="1100"/>
              <a:buNone/>
              <a:defRPr b="0" i="0" sz="1400" u="none" cap="none" strike="noStrike">
                <a:solidFill>
                  <a:schemeClr val="dk2"/>
                </a:solidFill>
              </a:defRPr>
            </a:lvl7pPr>
            <a:lvl8pPr lvl="7" marR="0" algn="l">
              <a:spcBef>
                <a:spcPts val="0"/>
              </a:spcBef>
              <a:spcAft>
                <a:spcPts val="0"/>
              </a:spcAft>
              <a:buSzPts val="1100"/>
              <a:buNone/>
              <a:defRPr b="0" i="0" sz="1400" u="none" cap="none" strike="noStrike">
                <a:solidFill>
                  <a:schemeClr val="dk2"/>
                </a:solidFill>
              </a:defRPr>
            </a:lvl8pPr>
            <a:lvl9pPr lvl="8" marR="0" algn="l">
              <a:spcBef>
                <a:spcPts val="0"/>
              </a:spcBef>
              <a:spcAft>
                <a:spcPts val="0"/>
              </a:spcAft>
              <a:buSzPts val="1100"/>
              <a:buNone/>
              <a:defRPr b="0" i="0" sz="1400" u="none" cap="none" strike="noStrike">
                <a:solidFill>
                  <a:schemeClr val="dk2"/>
                </a:solidFil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Roboto"/>
                <a:ea typeface="Roboto"/>
                <a:cs typeface="Roboto"/>
                <a:sym typeface="Roboto"/>
              </a:defRPr>
            </a:lvl1pPr>
            <a:lvl2pPr lvl="1" marR="0" algn="l">
              <a:spcBef>
                <a:spcPts val="0"/>
              </a:spcBef>
              <a:spcAft>
                <a:spcPts val="0"/>
              </a:spcAft>
              <a:buSzPts val="1100"/>
              <a:buNone/>
              <a:defRPr b="0" i="0" sz="1400" u="none" cap="none" strike="noStrike">
                <a:solidFill>
                  <a:schemeClr val="dk1"/>
                </a:solidFill>
                <a:latin typeface="Roboto"/>
                <a:ea typeface="Roboto"/>
                <a:cs typeface="Roboto"/>
                <a:sym typeface="Roboto"/>
              </a:defRPr>
            </a:lvl2pPr>
            <a:lvl3pPr lvl="2" marR="0" algn="l">
              <a:spcBef>
                <a:spcPts val="0"/>
              </a:spcBef>
              <a:spcAft>
                <a:spcPts val="0"/>
              </a:spcAft>
              <a:buSzPts val="1100"/>
              <a:buNone/>
              <a:defRPr b="0" i="0" sz="1400" u="none" cap="none" strike="noStrike">
                <a:solidFill>
                  <a:schemeClr val="dk1"/>
                </a:solidFill>
                <a:latin typeface="Roboto"/>
                <a:ea typeface="Roboto"/>
                <a:cs typeface="Roboto"/>
                <a:sym typeface="Roboto"/>
              </a:defRPr>
            </a:lvl3pPr>
            <a:lvl4pPr lvl="3" marR="0" algn="l">
              <a:spcBef>
                <a:spcPts val="0"/>
              </a:spcBef>
              <a:spcAft>
                <a:spcPts val="0"/>
              </a:spcAft>
              <a:buSzPts val="1100"/>
              <a:buNone/>
              <a:defRPr b="0" i="0" sz="1400" u="none" cap="none" strike="noStrike">
                <a:solidFill>
                  <a:schemeClr val="dk1"/>
                </a:solidFill>
                <a:latin typeface="Roboto"/>
                <a:ea typeface="Roboto"/>
                <a:cs typeface="Roboto"/>
                <a:sym typeface="Roboto"/>
              </a:defRPr>
            </a:lvl4pPr>
            <a:lvl5pPr lvl="4" marR="0" algn="l">
              <a:spcBef>
                <a:spcPts val="0"/>
              </a:spcBef>
              <a:spcAft>
                <a:spcPts val="0"/>
              </a:spcAft>
              <a:buSzPts val="1100"/>
              <a:buNone/>
              <a:defRPr b="0" i="0" sz="1400" u="none" cap="none" strike="noStrike">
                <a:solidFill>
                  <a:schemeClr val="dk1"/>
                </a:solidFill>
                <a:latin typeface="Roboto"/>
                <a:ea typeface="Roboto"/>
                <a:cs typeface="Roboto"/>
                <a:sym typeface="Roboto"/>
              </a:defRPr>
            </a:lvl5pPr>
            <a:lvl6pPr lvl="5" marR="0" algn="l">
              <a:spcBef>
                <a:spcPts val="0"/>
              </a:spcBef>
              <a:spcAft>
                <a:spcPts val="0"/>
              </a:spcAft>
              <a:buSzPts val="1100"/>
              <a:buNone/>
              <a:defRPr b="0" i="0" sz="1400" u="none" cap="none" strike="noStrike">
                <a:solidFill>
                  <a:schemeClr val="dk1"/>
                </a:solidFill>
                <a:latin typeface="Roboto"/>
                <a:ea typeface="Roboto"/>
                <a:cs typeface="Roboto"/>
                <a:sym typeface="Roboto"/>
              </a:defRPr>
            </a:lvl6pPr>
            <a:lvl7pPr lvl="6" marR="0" algn="l">
              <a:spcBef>
                <a:spcPts val="0"/>
              </a:spcBef>
              <a:spcAft>
                <a:spcPts val="0"/>
              </a:spcAft>
              <a:buSzPts val="1100"/>
              <a:buNone/>
              <a:defRPr b="0" i="0" sz="1400" u="none" cap="none" strike="noStrike">
                <a:solidFill>
                  <a:schemeClr val="dk1"/>
                </a:solidFill>
                <a:latin typeface="Roboto"/>
                <a:ea typeface="Roboto"/>
                <a:cs typeface="Roboto"/>
                <a:sym typeface="Roboto"/>
              </a:defRPr>
            </a:lvl7pPr>
            <a:lvl8pPr lvl="7" marR="0" algn="l">
              <a:spcBef>
                <a:spcPts val="0"/>
              </a:spcBef>
              <a:spcAft>
                <a:spcPts val="0"/>
              </a:spcAft>
              <a:buSzPts val="1100"/>
              <a:buNone/>
              <a:defRPr b="0" i="0" sz="1400" u="none" cap="none" strike="noStrike">
                <a:solidFill>
                  <a:schemeClr val="dk1"/>
                </a:solidFill>
                <a:latin typeface="Roboto"/>
                <a:ea typeface="Roboto"/>
                <a:cs typeface="Roboto"/>
                <a:sym typeface="Roboto"/>
              </a:defRPr>
            </a:lvl8pPr>
            <a:lvl9pPr lvl="8" marR="0" algn="l">
              <a:spcBef>
                <a:spcPts val="0"/>
              </a:spcBef>
              <a:spcAft>
                <a:spcPts val="0"/>
              </a:spcAft>
              <a:buSzPts val="1100"/>
              <a:buNone/>
              <a:defRPr b="0" i="0" sz="1400" u="none" cap="none" strike="noStrike">
                <a:solidFill>
                  <a:schemeClr val="dk1"/>
                </a:solidFill>
                <a:latin typeface="Roboto"/>
                <a:ea typeface="Roboto"/>
                <a:cs typeface="Roboto"/>
                <a:sym typeface="Roboto"/>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Roboto"/>
                <a:ea typeface="Roboto"/>
                <a:cs typeface="Roboto"/>
                <a:sym typeface="Roboto"/>
              </a:defRPr>
            </a:lvl1pPr>
            <a:lvl2pPr lvl="1" marR="0" algn="l">
              <a:spcBef>
                <a:spcPts val="0"/>
              </a:spcBef>
              <a:spcAft>
                <a:spcPts val="0"/>
              </a:spcAft>
              <a:buSzPts val="1100"/>
              <a:buNone/>
              <a:defRPr b="0" i="0" sz="1400" u="none" cap="none" strike="noStrike">
                <a:solidFill>
                  <a:schemeClr val="dk1"/>
                </a:solidFill>
                <a:latin typeface="Roboto"/>
                <a:ea typeface="Roboto"/>
                <a:cs typeface="Roboto"/>
                <a:sym typeface="Roboto"/>
              </a:defRPr>
            </a:lvl2pPr>
            <a:lvl3pPr lvl="2" marR="0" algn="l">
              <a:spcBef>
                <a:spcPts val="0"/>
              </a:spcBef>
              <a:spcAft>
                <a:spcPts val="0"/>
              </a:spcAft>
              <a:buSzPts val="1100"/>
              <a:buNone/>
              <a:defRPr b="0" i="0" sz="1400" u="none" cap="none" strike="noStrike">
                <a:solidFill>
                  <a:schemeClr val="dk1"/>
                </a:solidFill>
                <a:latin typeface="Roboto"/>
                <a:ea typeface="Roboto"/>
                <a:cs typeface="Roboto"/>
                <a:sym typeface="Roboto"/>
              </a:defRPr>
            </a:lvl3pPr>
            <a:lvl4pPr lvl="3" marR="0" algn="l">
              <a:spcBef>
                <a:spcPts val="0"/>
              </a:spcBef>
              <a:spcAft>
                <a:spcPts val="0"/>
              </a:spcAft>
              <a:buSzPts val="1100"/>
              <a:buNone/>
              <a:defRPr b="0" i="0" sz="1400" u="none" cap="none" strike="noStrike">
                <a:solidFill>
                  <a:schemeClr val="dk1"/>
                </a:solidFill>
                <a:latin typeface="Roboto"/>
                <a:ea typeface="Roboto"/>
                <a:cs typeface="Roboto"/>
                <a:sym typeface="Roboto"/>
              </a:defRPr>
            </a:lvl4pPr>
            <a:lvl5pPr lvl="4" marR="0" algn="l">
              <a:spcBef>
                <a:spcPts val="0"/>
              </a:spcBef>
              <a:spcAft>
                <a:spcPts val="0"/>
              </a:spcAft>
              <a:buSzPts val="1100"/>
              <a:buNone/>
              <a:defRPr b="0" i="0" sz="1400" u="none" cap="none" strike="noStrike">
                <a:solidFill>
                  <a:schemeClr val="dk1"/>
                </a:solidFill>
                <a:latin typeface="Roboto"/>
                <a:ea typeface="Roboto"/>
                <a:cs typeface="Roboto"/>
                <a:sym typeface="Roboto"/>
              </a:defRPr>
            </a:lvl5pPr>
            <a:lvl6pPr lvl="5" marR="0" algn="l">
              <a:spcBef>
                <a:spcPts val="0"/>
              </a:spcBef>
              <a:spcAft>
                <a:spcPts val="0"/>
              </a:spcAft>
              <a:buSzPts val="1100"/>
              <a:buNone/>
              <a:defRPr b="0" i="0" sz="1400" u="none" cap="none" strike="noStrike">
                <a:solidFill>
                  <a:schemeClr val="dk1"/>
                </a:solidFill>
                <a:latin typeface="Roboto"/>
                <a:ea typeface="Roboto"/>
                <a:cs typeface="Roboto"/>
                <a:sym typeface="Roboto"/>
              </a:defRPr>
            </a:lvl6pPr>
            <a:lvl7pPr lvl="6" marR="0" algn="l">
              <a:spcBef>
                <a:spcPts val="0"/>
              </a:spcBef>
              <a:spcAft>
                <a:spcPts val="0"/>
              </a:spcAft>
              <a:buSzPts val="1100"/>
              <a:buNone/>
              <a:defRPr b="0" i="0" sz="1400" u="none" cap="none" strike="noStrike">
                <a:solidFill>
                  <a:schemeClr val="dk1"/>
                </a:solidFill>
                <a:latin typeface="Roboto"/>
                <a:ea typeface="Roboto"/>
                <a:cs typeface="Roboto"/>
                <a:sym typeface="Roboto"/>
              </a:defRPr>
            </a:lvl7pPr>
            <a:lvl8pPr lvl="7" marR="0" algn="l">
              <a:spcBef>
                <a:spcPts val="0"/>
              </a:spcBef>
              <a:spcAft>
                <a:spcPts val="0"/>
              </a:spcAft>
              <a:buSzPts val="1100"/>
              <a:buNone/>
              <a:defRPr b="0" i="0" sz="1400" u="none" cap="none" strike="noStrike">
                <a:solidFill>
                  <a:schemeClr val="dk1"/>
                </a:solidFill>
                <a:latin typeface="Roboto"/>
                <a:ea typeface="Roboto"/>
                <a:cs typeface="Roboto"/>
                <a:sym typeface="Roboto"/>
              </a:defRPr>
            </a:lvl8pPr>
            <a:lvl9pPr lvl="8" marR="0" algn="l">
              <a:spcBef>
                <a:spcPts val="0"/>
              </a:spcBef>
              <a:spcAft>
                <a:spcPts val="0"/>
              </a:spcAft>
              <a:buSzPts val="1100"/>
              <a:buNone/>
              <a:defRPr b="0" i="0" sz="1400" u="none" cap="none" strike="noStrike">
                <a:solidFill>
                  <a:schemeClr val="dk1"/>
                </a:solidFill>
                <a:latin typeface="Roboto"/>
                <a:ea typeface="Roboto"/>
                <a:cs typeface="Roboto"/>
                <a:sym typeface="Roboto"/>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Roboto"/>
                <a:ea typeface="Roboto"/>
                <a:cs typeface="Roboto"/>
                <a:sym typeface="Roboto"/>
              </a:defRPr>
            </a:lvl1pPr>
            <a:lvl2pPr indent="0" lvl="1" marL="0" marR="0" algn="r">
              <a:spcBef>
                <a:spcPts val="0"/>
              </a:spcBef>
              <a:buNone/>
              <a:defRPr b="0" i="0" sz="900" u="none" cap="none" strike="noStrike">
                <a:solidFill>
                  <a:srgbClr val="888888"/>
                </a:solidFill>
                <a:latin typeface="Roboto"/>
                <a:ea typeface="Roboto"/>
                <a:cs typeface="Roboto"/>
                <a:sym typeface="Roboto"/>
              </a:defRPr>
            </a:lvl2pPr>
            <a:lvl3pPr indent="0" lvl="2" marL="0" marR="0" algn="r">
              <a:spcBef>
                <a:spcPts val="0"/>
              </a:spcBef>
              <a:buNone/>
              <a:defRPr b="0" i="0" sz="900" u="none" cap="none" strike="noStrike">
                <a:solidFill>
                  <a:srgbClr val="888888"/>
                </a:solidFill>
                <a:latin typeface="Roboto"/>
                <a:ea typeface="Roboto"/>
                <a:cs typeface="Roboto"/>
                <a:sym typeface="Roboto"/>
              </a:defRPr>
            </a:lvl3pPr>
            <a:lvl4pPr indent="0" lvl="3" marL="0" marR="0" algn="r">
              <a:spcBef>
                <a:spcPts val="0"/>
              </a:spcBef>
              <a:buNone/>
              <a:defRPr b="0" i="0" sz="900" u="none" cap="none" strike="noStrike">
                <a:solidFill>
                  <a:srgbClr val="888888"/>
                </a:solidFill>
                <a:latin typeface="Roboto"/>
                <a:ea typeface="Roboto"/>
                <a:cs typeface="Roboto"/>
                <a:sym typeface="Roboto"/>
              </a:defRPr>
            </a:lvl4pPr>
            <a:lvl5pPr indent="0" lvl="4" marL="0" marR="0" algn="r">
              <a:spcBef>
                <a:spcPts val="0"/>
              </a:spcBef>
              <a:buNone/>
              <a:defRPr b="0" i="0" sz="900" u="none" cap="none" strike="noStrike">
                <a:solidFill>
                  <a:srgbClr val="888888"/>
                </a:solidFill>
                <a:latin typeface="Roboto"/>
                <a:ea typeface="Roboto"/>
                <a:cs typeface="Roboto"/>
                <a:sym typeface="Roboto"/>
              </a:defRPr>
            </a:lvl5pPr>
            <a:lvl6pPr indent="0" lvl="5" marL="0" marR="0" algn="r">
              <a:spcBef>
                <a:spcPts val="0"/>
              </a:spcBef>
              <a:buNone/>
              <a:defRPr b="0" i="0" sz="900" u="none" cap="none" strike="noStrike">
                <a:solidFill>
                  <a:srgbClr val="888888"/>
                </a:solidFill>
                <a:latin typeface="Roboto"/>
                <a:ea typeface="Roboto"/>
                <a:cs typeface="Roboto"/>
                <a:sym typeface="Roboto"/>
              </a:defRPr>
            </a:lvl6pPr>
            <a:lvl7pPr indent="0" lvl="6" marL="0" marR="0" algn="r">
              <a:spcBef>
                <a:spcPts val="0"/>
              </a:spcBef>
              <a:buNone/>
              <a:defRPr b="0" i="0" sz="900" u="none" cap="none" strike="noStrike">
                <a:solidFill>
                  <a:srgbClr val="888888"/>
                </a:solidFill>
                <a:latin typeface="Roboto"/>
                <a:ea typeface="Roboto"/>
                <a:cs typeface="Roboto"/>
                <a:sym typeface="Roboto"/>
              </a:defRPr>
            </a:lvl7pPr>
            <a:lvl8pPr indent="0" lvl="7" marL="0" marR="0" algn="r">
              <a:spcBef>
                <a:spcPts val="0"/>
              </a:spcBef>
              <a:buNone/>
              <a:defRPr b="0" i="0" sz="900" u="none" cap="none" strike="noStrike">
                <a:solidFill>
                  <a:srgbClr val="888888"/>
                </a:solidFill>
                <a:latin typeface="Roboto"/>
                <a:ea typeface="Roboto"/>
                <a:cs typeface="Roboto"/>
                <a:sym typeface="Roboto"/>
              </a:defRPr>
            </a:lvl8pPr>
            <a:lvl9pPr indent="0" lvl="8" marL="0" marR="0" algn="r">
              <a:spcBef>
                <a:spcPts val="0"/>
              </a:spcBef>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hyperlink" Target="https://www.saedsayad.com/support_vector_machine_reg.htm" TargetMode="External"/><Relationship Id="rId4" Type="http://schemas.openxmlformats.org/officeDocument/2006/relationships/hyperlink" Target="https://www.mathworks.com/help/stats/understanding-support-vector-machine-regression.html" TargetMode="External"/><Relationship Id="rId9" Type="http://schemas.openxmlformats.org/officeDocument/2006/relationships/image" Target="../media/image192.png"/><Relationship Id="rId5" Type="http://schemas.openxmlformats.org/officeDocument/2006/relationships/image" Target="../media/image185.png"/><Relationship Id="rId6" Type="http://schemas.openxmlformats.org/officeDocument/2006/relationships/image" Target="../media/image189.png"/><Relationship Id="rId7" Type="http://schemas.openxmlformats.org/officeDocument/2006/relationships/image" Target="../media/image187.png"/><Relationship Id="rId8" Type="http://schemas.openxmlformats.org/officeDocument/2006/relationships/image" Target="../media/image1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2.png"/><Relationship Id="rId4" Type="http://schemas.openxmlformats.org/officeDocument/2006/relationships/image" Target="../media/image186.jpg"/><Relationship Id="rId5" Type="http://schemas.openxmlformats.org/officeDocument/2006/relationships/hyperlink" Target="https://aman.ai/primers/ai/assets/ml-comp/svms.jpeg?fbclid=IwAR3SxijEifN9n19bD5a2FFkKGOU33h5-Eu65735yxgSGige-2iCuQc-4f1w"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2.png"/><Relationship Id="rId4" Type="http://schemas.openxmlformats.org/officeDocument/2006/relationships/hyperlink" Target="https://scikit-learn.org/stable/modules/svm.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2.png"/><Relationship Id="rId4" Type="http://schemas.openxmlformats.org/officeDocument/2006/relationships/hyperlink" Target="https://scikit-learn.org/stable/auto_examples/classification/plot_classifier_comparison.html" TargetMode="External"/><Relationship Id="rId5" Type="http://schemas.openxmlformats.org/officeDocument/2006/relationships/image" Target="../media/image1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2.png"/><Relationship Id="rId4" Type="http://schemas.openxmlformats.org/officeDocument/2006/relationships/hyperlink" Target="https://github.com/ModelOriented/DrWhy/blob/master/images/ModelDevelopmentProcess.pdf" TargetMode="External"/><Relationship Id="rId5" Type="http://schemas.openxmlformats.org/officeDocument/2006/relationships/image" Target="../media/image197.png"/><Relationship Id="rId6" Type="http://schemas.openxmlformats.org/officeDocument/2006/relationships/image" Target="../media/image1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hyperlink" Target="https://www.contino.io/insights/mlops-and-the-machine-learning-lifecycle" TargetMode="External"/><Relationship Id="rId5" Type="http://schemas.openxmlformats.org/officeDocument/2006/relationships/image" Target="../media/image1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hyperlink" Target="https://en.wikipedia.org/wiki/MLOps" TargetMode="External"/><Relationship Id="rId5" Type="http://schemas.openxmlformats.org/officeDocument/2006/relationships/hyperlink" Target="https://gurukannan.medium.com/overview-of-mlops-ml-dev-ops-2899ecb97820" TargetMode="External"/><Relationship Id="rId6" Type="http://schemas.openxmlformats.org/officeDocument/2006/relationships/hyperlink" Target="https://www.arrikto.com/mlops-explained/" TargetMode="External"/><Relationship Id="rId7" Type="http://schemas.openxmlformats.org/officeDocument/2006/relationships/image" Target="../media/image198.png"/><Relationship Id="rId8" Type="http://schemas.openxmlformats.org/officeDocument/2006/relationships/image" Target="../media/image1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hyperlink" Target="https://bettywutalk.com/blog/mckinsey-7step-problemsolving/" TargetMode="External"/><Relationship Id="rId4" Type="http://schemas.openxmlformats.org/officeDocument/2006/relationships/image" Target="../media/image2.png"/><Relationship Id="rId5" Type="http://schemas.openxmlformats.org/officeDocument/2006/relationships/image" Target="../media/image19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azure.microsoft.com/en-us/resources/cloud-computing-dictionary/what-is-machine-learning-platfor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2.png"/><Relationship Id="rId4" Type="http://schemas.openxmlformats.org/officeDocument/2006/relationships/image" Target="../media/image205.png"/><Relationship Id="rId5" Type="http://schemas.openxmlformats.org/officeDocument/2006/relationships/hyperlink" Target="https://www.tapclicks.com/resources/blog/data-visualization-type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2.png"/><Relationship Id="rId4" Type="http://schemas.openxmlformats.org/officeDocument/2006/relationships/image" Target="../media/image20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2.png"/><Relationship Id="rId4" Type="http://schemas.openxmlformats.org/officeDocument/2006/relationships/hyperlink" Target="https://www.kaggle.com/code/parulpandey/a-guide-to-handling-missing-values-in-python#Reasons-for-Missing-Values" TargetMode="External"/><Relationship Id="rId5" Type="http://schemas.openxmlformats.org/officeDocument/2006/relationships/image" Target="../media/image2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hyperlink" Target="https://developers.google.com/machine-learning/data-prep/transform/normalization?hl=en"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hyperlink" Target="https://contrib.scikit-learn.org/category_encoders/" TargetMode="External"/></Relationships>
</file>

<file path=ppt/slides/_rels/slide115.xml.rels><?xml version="1.0" encoding="UTF-8" standalone="yes"?><Relationships xmlns="http://schemas.openxmlformats.org/package/2006/relationships"><Relationship Id="rId10" Type="http://schemas.openxmlformats.org/officeDocument/2006/relationships/image" Target="../media/image206.png"/><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199.png"/><Relationship Id="rId4" Type="http://schemas.openxmlformats.org/officeDocument/2006/relationships/image" Target="../media/image2.png"/><Relationship Id="rId9" Type="http://schemas.openxmlformats.org/officeDocument/2006/relationships/image" Target="../media/image201.png"/><Relationship Id="rId5" Type="http://schemas.openxmlformats.org/officeDocument/2006/relationships/image" Target="../media/image200.png"/><Relationship Id="rId6" Type="http://schemas.openxmlformats.org/officeDocument/2006/relationships/hyperlink" Target="https://stanford.edu/~shervine/teaching/cs-229/cheatsheet-supervised-learning" TargetMode="External"/><Relationship Id="rId7" Type="http://schemas.openxmlformats.org/officeDocument/2006/relationships/hyperlink" Target="https://en.wikipedia.org/wiki/Regularization_(mathematics)" TargetMode="External"/><Relationship Id="rId8" Type="http://schemas.openxmlformats.org/officeDocument/2006/relationships/image" Target="../media/image2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2.png"/><Relationship Id="rId4" Type="http://schemas.openxmlformats.org/officeDocument/2006/relationships/image" Target="../media/image207.png"/><Relationship Id="rId5" Type="http://schemas.openxmlformats.org/officeDocument/2006/relationships/hyperlink" Target="https://www.jmlr.org/papers/volume13/bergstra12a/bergstra12a.pdf" TargetMode="External"/><Relationship Id="rId6" Type="http://schemas.openxmlformats.org/officeDocument/2006/relationships/hyperlink" Target="https://en.wikipedia.org/wiki/Hyperparameter_optimization#Bayesian_optimization"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hyperlink" Target="https://scholar.google.co.uk/citations?user=ysIyw-oAAAAJ&amp;hl=pl" TargetMode="External"/><Relationship Id="rId5" Type="http://schemas.openxmlformats.org/officeDocument/2006/relationships/hyperlink" Target="https://neptune.ai/blog/feature-selection-method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2.png"/><Relationship Id="rId4" Type="http://schemas.openxmlformats.org/officeDocument/2006/relationships/hyperlink" Target="https://imbalanced-learn.org/stable" TargetMode="External"/><Relationship Id="rId5" Type="http://schemas.openxmlformats.org/officeDocument/2006/relationships/hyperlink" Target="https://imbalanced-learn.org/stable/auto_examples/under-sampling/plot_comparison_under_sampling.html#sphx-glr-auto-examples-under-sampling-plot-comparison-under-sampling-py" TargetMode="External"/><Relationship Id="rId6" Type="http://schemas.openxmlformats.org/officeDocument/2006/relationships/image" Target="../media/image2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s://developer.ibm.com/articles/cc-reinforcement-learning-train-software-agent/"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2.png"/><Relationship Id="rId4" Type="http://schemas.openxmlformats.org/officeDocument/2006/relationships/hyperlink" Target="https://imbalanced-learn.org/stable"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2.png"/><Relationship Id="rId4" Type="http://schemas.openxmlformats.org/officeDocument/2006/relationships/hyperlink" Target="https://machinelearningmastery.com/tour-of-ensemble-learning-algorithms/" TargetMode="External"/><Relationship Id="rId5" Type="http://schemas.openxmlformats.org/officeDocument/2006/relationships/image" Target="../media/image208.png"/><Relationship Id="rId6" Type="http://schemas.openxmlformats.org/officeDocument/2006/relationships/image" Target="../media/image210.png"/><Relationship Id="rId7" Type="http://schemas.openxmlformats.org/officeDocument/2006/relationships/image" Target="../media/image21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hyperlink" Target="https://scikit-learn.org/stable/modules/calibration.html" TargetMode="External"/><Relationship Id="rId5" Type="http://schemas.openxmlformats.org/officeDocument/2006/relationships/image" Target="../media/image21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213.png"/><Relationship Id="rId4" Type="http://schemas.openxmlformats.org/officeDocument/2006/relationships/image" Target="../media/image2.png"/><Relationship Id="rId9" Type="http://schemas.openxmlformats.org/officeDocument/2006/relationships/image" Target="../media/image215.png"/><Relationship Id="rId5" Type="http://schemas.openxmlformats.org/officeDocument/2006/relationships/hyperlink" Target="https://en.wikipedia.org/wiki/Brier_score" TargetMode="External"/><Relationship Id="rId6" Type="http://schemas.openxmlformats.org/officeDocument/2006/relationships/hyperlink" Target="https://scikit-learn.org/stable/modules/calibration.html" TargetMode="External"/><Relationship Id="rId7" Type="http://schemas.openxmlformats.org/officeDocument/2006/relationships/image" Target="../media/image218.png"/><Relationship Id="rId8" Type="http://schemas.openxmlformats.org/officeDocument/2006/relationships/image" Target="../media/image2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217.png"/><Relationship Id="rId4" Type="http://schemas.openxmlformats.org/officeDocument/2006/relationships/hyperlink" Target="https://www.linkedin.com/in/danny-butvinik?miniProfileUrn=urn%3Ali%3Afsd_profile%3AACoAADhO_kMBXyMXnSXikwSZnWfjILRNaSgoyg4&amp;lipi=urn%3Ali%3Apage%3Ad_flagship3_feed%3BTjj2KnhnQPSexe%2BQaz3zTA%3D%3D" TargetMode="External"/><Relationship Id="rId5"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decision-tree/" TargetMode="External"/><Relationship Id="rId6" Type="http://schemas.openxmlformats.org/officeDocument/2006/relationships/image" Target="../media/image21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2.png"/><Relationship Id="rId4" Type="http://schemas.openxmlformats.org/officeDocument/2006/relationships/hyperlink" Target="https://scikit-learn.org/stable/modules/tree.html#mathematical-formulation" TargetMode="External"/><Relationship Id="rId5" Type="http://schemas.openxmlformats.org/officeDocument/2006/relationships/image" Target="../media/image2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hyperlink" Target="https://scikit-learn.org/stable/modules/tree.html#mathematical-formulation" TargetMode="External"/><Relationship Id="rId5" Type="http://schemas.openxmlformats.org/officeDocument/2006/relationships/image" Target="../media/image2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en.wikipedia.org/wiki/Supervised_learning" TargetMode="External"/><Relationship Id="rId5" Type="http://schemas.openxmlformats.org/officeDocument/2006/relationships/image" Target="../media/image7.png"/><Relationship Id="rId6" Type="http://schemas.openxmlformats.org/officeDocument/2006/relationships/hyperlink" Target="https://www.intel.com/content/www/us/en/developer/learn/course-machine-learning.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2.png"/><Relationship Id="rId4" Type="http://schemas.openxmlformats.org/officeDocument/2006/relationships/hyperlink" Target="https://scikit-learn.org/stable/modules/tree.html#mathematical-formulation" TargetMode="External"/><Relationship Id="rId9" Type="http://schemas.openxmlformats.org/officeDocument/2006/relationships/hyperlink" Target="https://www.youtube.com/watch?v=_L39rN6gz7Y" TargetMode="External"/><Relationship Id="rId5" Type="http://schemas.openxmlformats.org/officeDocument/2006/relationships/image" Target="../media/image222.png"/><Relationship Id="rId6" Type="http://schemas.openxmlformats.org/officeDocument/2006/relationships/image" Target="../media/image220.png"/><Relationship Id="rId7" Type="http://schemas.openxmlformats.org/officeDocument/2006/relationships/image" Target="../media/image223.png"/><Relationship Id="rId8" Type="http://schemas.openxmlformats.org/officeDocument/2006/relationships/hyperlink" Target="https://www.youtube.com/watch?v=g9c66TUylZ4"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2.png"/><Relationship Id="rId4" Type="http://schemas.openxmlformats.org/officeDocument/2006/relationships/hyperlink" Target="https://scikit-learn.org/stable/modules/tree.html#"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2.png"/><Relationship Id="rId4" Type="http://schemas.openxmlformats.org/officeDocument/2006/relationships/hyperlink" Target="https://scikit-learn.org/stable/modules/tree.html#"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random-forest/" TargetMode="External"/><Relationship Id="rId6" Type="http://schemas.openxmlformats.org/officeDocument/2006/relationships/image" Target="../media/image22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2.png"/><Relationship Id="rId4" Type="http://schemas.openxmlformats.org/officeDocument/2006/relationships/hyperlink" Target="https://en.wikipedia.org/wiki/Out-of-bag_error" TargetMode="External"/><Relationship Id="rId5" Type="http://schemas.openxmlformats.org/officeDocument/2006/relationships/hyperlink" Target="https://scikit-learn.org/stable/modules/ensemble.html#extremely-randomized-tree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hyperlink" Target="https://scikit-learn.org/stable/modules/ensemble.html#forest"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s://en.wikipedia.org/wiki/Unsupervised_learning" TargetMode="External"/><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hyperlink" Target="https://en.wikipedia.org/wiki/Semi-supervised_learning" TargetMode="External"/><Relationship Id="rId5" Type="http://schemas.openxmlformats.org/officeDocument/2006/relationships/hyperlink" Target="https://scikit-learn.org/stable/modules/semi_supervised.html" TargetMode="External"/><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deepsense.ai/what-is-reinforcement-learning-the-complete-guide/" TargetMode="External"/><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hyperlink" Target="https://blog.paperspace.com/intro-to-optimization-in-deep-learning-gradient-descent/" TargetMode="External"/><Relationship Id="rId6" Type="http://schemas.openxmlformats.org/officeDocument/2006/relationships/image" Target="../media/image22.gif"/><Relationship Id="rId7" Type="http://schemas.openxmlformats.org/officeDocument/2006/relationships/image" Target="../media/image19.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jpg"/><Relationship Id="rId9" Type="http://schemas.openxmlformats.org/officeDocument/2006/relationships/image" Target="../media/image11.png"/><Relationship Id="rId5" Type="http://schemas.openxmlformats.org/officeDocument/2006/relationships/hyperlink" Target="mailto:mj.wozniak9@uw.edu.pl" TargetMode="External"/><Relationship Id="rId6" Type="http://schemas.openxmlformats.org/officeDocument/2006/relationships/hyperlink" Target="http://www.linkedin.com/in/mjwozniak" TargetMode="External"/><Relationship Id="rId7" Type="http://schemas.openxmlformats.org/officeDocument/2006/relationships/hyperlink" Target="https://linktr.ee/michalwozniak" TargetMode="External"/><Relationship Id="rId8" Type="http://schemas.openxmlformats.org/officeDocument/2006/relationships/hyperlink" Target="mailto:sm.lis@student.uw.edu.pl" TargetMode="External"/></Relationships>
</file>

<file path=ppt/slides/_rels/slide3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hyperlink" Target="https://stanford.edu/~shervine/teaching/cs-229/cheatsheet-supervised-learning" TargetMode="External"/><Relationship Id="rId13" Type="http://schemas.openxmlformats.org/officeDocument/2006/relationships/image" Target="../media/image33.png"/><Relationship Id="rId12"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1.png"/><Relationship Id="rId9" Type="http://schemas.openxmlformats.org/officeDocument/2006/relationships/hyperlink" Target="https://ruder.io/optimizing-gradient-descent/" TargetMode="Externa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hyperlink" Target="https://ruder.io/optimizing-gradient-descent/" TargetMode="External"/><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hyperlink" Target="https://www.k2analytics.co.in/statistics-types-of-variabl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hyperlink" Target="http://web.vu.lt/mif/a.buteikis/wp-content/uploads/PE_Book/3-univariate-reg.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linear-regression/" TargetMode="External"/><Relationship Id="rId6"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34.png"/><Relationship Id="rId5" Type="http://schemas.openxmlformats.org/officeDocument/2006/relationships/hyperlink" Target="https://www.ibm.com/docs/fi/cognos-analytics/11.1.0?topic=terms-adjusted-r-squared" TargetMode="External"/><Relationship Id="rId6" Type="http://schemas.openxmlformats.org/officeDocument/2006/relationships/image" Target="../media/image38.png"/><Relationship Id="rId7" Type="http://schemas.openxmlformats.org/officeDocument/2006/relationships/hyperlink" Target="http://web.vu.lt/mif/a.buteikis/wp-content/uploads/PE_Book/3-1-univariate-reg-def.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hyperlink" Target="http://web.vu.lt/mif/a.buteikis/wp-content/uploads/PE_Book/3-1-univariate-reg-def.html" TargetMode="External"/><Relationship Id="rId9" Type="http://schemas.openxmlformats.org/officeDocument/2006/relationships/hyperlink" Target="https://www.statsmodels.org/dev/examples/notebooks/generated/ols.html" TargetMode="External"/><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hyperlink" Target="http://web.vu.lt/mif/a.buteikis/wp-content/uploads/PE_Book/3-1-univariate-reg-def.html" TargetMode="External"/><Relationship Id="rId9"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web.vu.lt/mif/a.buteikis/wp-content/uploads/PE_Book/5-2-BinaryResponse.html" TargetMode="External"/><Relationship Id="rId5" Type="http://schemas.openxmlformats.org/officeDocument/2006/relationships/hyperlink" Target="http://web.vu.lt/mif/a.buteikis/wp-content/uploads/PE_Book/5-1-GL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hyperlink" Target="https://www.intel.com/content/www/us/en/developer/learn/course-machine-learning.html" TargetMode="External"/><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68.png"/><Relationship Id="rId5" Type="http://schemas.openxmlformats.org/officeDocument/2006/relationships/image" Target="../media/image51.png"/><Relationship Id="rId6" Type="http://schemas.openxmlformats.org/officeDocument/2006/relationships/hyperlink" Target="https://en.wikipedia.org/wiki/Sigmoid_func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hyperlink" Target="https://www.intel.com/content/www/us/en/developer/learn/course-machine-learning.html" TargetMode="External"/><Relationship Id="rId5"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hyperlink" Target="https://www.intel.com/content/www/us/en/developer/learn/course-machine-learning.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hyperlink" Target="https://www.intel.com/content/www/us/en/developer/learn/course-machine-learning.html" TargetMode="External"/><Relationship Id="rId5" Type="http://schemas.openxmlformats.org/officeDocument/2006/relationships/image" Target="../media/image55.png"/><Relationship Id="rId6" Type="http://schemas.openxmlformats.org/officeDocument/2006/relationships/image" Target="../media/image54.png"/><Relationship Id="rId7"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hyperlink" Target="https://www.intel.com/content/www/us/en/developer/learn/course-machine-learning.html" TargetMode="External"/><Relationship Id="rId9"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59.png"/><Relationship Id="rId8"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hyperlink" Target="https://saturncloud.io/blog/cross-entropy-loss-func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logistic-regression/" TargetMode="External"/><Relationship Id="rId6"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66.png"/><Relationship Id="rId5" Type="http://schemas.openxmlformats.org/officeDocument/2006/relationships/hyperlink" Target="https://stanford.edu/~shervine/teaching/cs-229/cheatsheet-supervised-learning" TargetMode="External"/><Relationship Id="rId6" Type="http://schemas.openxmlformats.org/officeDocument/2006/relationships/hyperlink" Target="https://en.wikipedia.org/wiki/Generalized_linear_model" TargetMode="External"/><Relationship Id="rId7"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programiz.com/python-programming" TargetMode="External"/><Relationship Id="rId5" Type="http://schemas.openxmlformats.org/officeDocument/2006/relationships/hyperlink" Target="https://www.programiz.com/python-programm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hyperlink" Target="https://timeseriesreasoning.com/contents/generalized-linear-regression-models/" TargetMode="External"/><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92.png"/><Relationship Id="rId8"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82.png"/><Relationship Id="rId13" Type="http://schemas.openxmlformats.org/officeDocument/2006/relationships/image" Target="../media/image84.png"/><Relationship Id="rId12"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s://scikit-learn.org/stable/modules/model_evaluation.html" TargetMode="External"/><Relationship Id="rId9"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hyperlink" Target="https://towardsdatascience.com/choosing-the-correct-error-metric-mape-vs-smape-5328dec53fac" TargetMode="External"/><Relationship Id="rId5" Type="http://schemas.openxmlformats.org/officeDocument/2006/relationships/image" Target="../media/image87.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hyperlink" Target="https://auto.gluon.ai/stable/tutorials/timeseries/forecasting-metrics.html#point-forecast-metrics" TargetMode="External"/><Relationship Id="rId5" Type="http://schemas.openxmlformats.org/officeDocument/2006/relationships/hyperlink" Target="https://robjhyndman.com/papers/foresight.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88.png"/><Relationship Id="rId4" Type="http://schemas.openxmlformats.org/officeDocument/2006/relationships/image" Target="../media/image2.png"/><Relationship Id="rId5" Type="http://schemas.openxmlformats.org/officeDocument/2006/relationships/hyperlink" Target="https://en.wikipedia.org/wiki/Confusion_matrix" TargetMode="External"/><Relationship Id="rId6" Type="http://schemas.openxmlformats.org/officeDocument/2006/relationships/image" Target="../media/image89.png"/><Relationship Id="rId7" Type="http://schemas.openxmlformats.org/officeDocument/2006/relationships/image" Target="../media/image91.png"/><Relationship Id="rId8" Type="http://schemas.openxmlformats.org/officeDocument/2006/relationships/image" Target="../media/image93.png"/></Relationships>
</file>

<file path=ppt/slides/_rels/slide57.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101.png"/><Relationship Id="rId12" Type="http://schemas.openxmlformats.org/officeDocument/2006/relationships/image" Target="../media/image102.png"/><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hyperlink" Target="https://neptune.ai/blog/evaluation-metrics-binary-classification" TargetMode="External"/><Relationship Id="rId9" Type="http://schemas.openxmlformats.org/officeDocument/2006/relationships/image" Target="../media/image104.png"/><Relationship Id="rId5" Type="http://schemas.openxmlformats.org/officeDocument/2006/relationships/image" Target="../media/image94.png"/><Relationship Id="rId6" Type="http://schemas.openxmlformats.org/officeDocument/2006/relationships/image" Target="../media/image96.png"/><Relationship Id="rId7" Type="http://schemas.openxmlformats.org/officeDocument/2006/relationships/image" Target="../media/image99.png"/><Relationship Id="rId8"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hyperlink" Target="https://neptune.ai/blog/evaluation-metrics-binary-classification" TargetMode="External"/><Relationship Id="rId5" Type="http://schemas.openxmlformats.org/officeDocument/2006/relationships/hyperlink" Target="https://neptune.ai/blog/evaluation-metrics-binary-classification" TargetMode="External"/><Relationship Id="rId6" Type="http://schemas.openxmlformats.org/officeDocument/2006/relationships/hyperlink" Target="https://www.mariakhalusova.com/posts/2019-04-17-ml-model-evaluation-metrics-p2/" TargetMode="External"/><Relationship Id="rId7"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precision-recall/" TargetMode="External"/><Relationship Id="rId6"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statlearning.com/" TargetMode="External"/><Relationship Id="rId5" Type="http://schemas.openxmlformats.org/officeDocument/2006/relationships/hyperlink" Target="https://www.intel.com/content/www/us/en/developer/learn/course-machine-learning.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1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10.png"/><Relationship Id="rId4" Type="http://schemas.openxmlformats.org/officeDocument/2006/relationships/image" Target="../media/image2.png"/><Relationship Id="rId5" Type="http://schemas.openxmlformats.org/officeDocument/2006/relationships/hyperlink" Target="https://www.ncbi.nlm.nih.gov/pmc/articles/PMC4349800/" TargetMode="External"/><Relationship Id="rId6" Type="http://schemas.openxmlformats.org/officeDocument/2006/relationships/hyperlink" Target="https://en.wikipedia.org/wiki/Receiver_operating_characteristic" TargetMode="External"/><Relationship Id="rId7" Type="http://schemas.openxmlformats.org/officeDocument/2006/relationships/image" Target="../media/image96.png"/><Relationship Id="rId8" Type="http://schemas.openxmlformats.org/officeDocument/2006/relationships/image" Target="../media/image9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roc-auc/" TargetMode="External"/><Relationship Id="rId6" Type="http://schemas.openxmlformats.org/officeDocument/2006/relationships/image" Target="../media/image10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hyperlink" Target="https://stackoverflow.com/questions/59519995/roc-curve-and-precision-recall-curve" TargetMode="External"/><Relationship Id="rId5" Type="http://schemas.openxmlformats.org/officeDocument/2006/relationships/image" Target="../media/image109.png"/><Relationship Id="rId6" Type="http://schemas.openxmlformats.org/officeDocument/2006/relationships/image" Target="../media/image96.png"/><Relationship Id="rId7"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hyperlink" Target="https://www.lokad.com/continuous-ranked-probability-scor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hyperlink" Target="https://stanford.edu/~shervine/teaching/cs-229/cheatsheet-supervised-learning" TargetMode="External"/><Relationship Id="rId5" Type="http://schemas.openxmlformats.org/officeDocument/2006/relationships/hyperlink" Target="http://scott.fortmann-roe.com/docs/BiasVariance.html" TargetMode="External"/><Relationship Id="rId6" Type="http://schemas.openxmlformats.org/officeDocument/2006/relationships/image" Target="../media/image111.png"/><Relationship Id="rId7" Type="http://schemas.openxmlformats.org/officeDocument/2006/relationships/image" Target="../media/image114.png"/><Relationship Id="rId8" Type="http://schemas.openxmlformats.org/officeDocument/2006/relationships/slide" Target="/ppt/slides/slide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hyperlink" Target="https://stanford.edu/~shervine/teaching/cs-229/cheatsheet-supervised-learning" TargetMode="External"/><Relationship Id="rId5" Type="http://schemas.openxmlformats.org/officeDocument/2006/relationships/image" Target="../media/image1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hyperlink" Target="https://stanford.edu/~shervine/teaching/cs-229/cheatsheet-supervised-learning" TargetMode="External"/><Relationship Id="rId5" Type="http://schemas.openxmlformats.org/officeDocument/2006/relationships/hyperlink" Target="https://machinelearningmastery.com/learning-curves-for-diagnosing-machine-learning-model-performance/" TargetMode="External"/><Relationship Id="rId6" Type="http://schemas.openxmlformats.org/officeDocument/2006/relationships/image" Target="../media/image112.png"/><Relationship Id="rId7" Type="http://schemas.openxmlformats.org/officeDocument/2006/relationships/image" Target="../media/image11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bias-variance/" TargetMode="External"/><Relationship Id="rId6"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7.png"/><Relationship Id="rId4" Type="http://schemas.openxmlformats.org/officeDocument/2006/relationships/image" Target="../media/image2.png"/><Relationship Id="rId5" Type="http://schemas.openxmlformats.org/officeDocument/2006/relationships/hyperlink" Target="https://stanford.edu/~shervine/teaching/cs-229/cheatsheet-supervised-learning" TargetMode="External"/><Relationship Id="rId6" Type="http://schemas.openxmlformats.org/officeDocument/2006/relationships/slide" Target="/ppt/slides/slide7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train-test-validation/" TargetMode="External"/><Relationship Id="rId6" Type="http://schemas.openxmlformats.org/officeDocument/2006/relationships/image" Target="../media/image1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hyperlink" Target="https://en.wikipedia.org/wiki/Cross-validation_(statistics)" TargetMode="External"/><Relationship Id="rId5" Type="http://schemas.openxmlformats.org/officeDocument/2006/relationships/hyperlink" Target="https://scikit-learn.org/stable/modules/cross_validation.html#stratification" TargetMode="External"/><Relationship Id="rId6"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23.png"/><Relationship Id="rId6"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22.png"/><Relationship Id="rId6" Type="http://schemas.openxmlformats.org/officeDocument/2006/relationships/image" Target="../media/image1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25.png"/><Relationship Id="rId6" Type="http://schemas.openxmlformats.org/officeDocument/2006/relationships/image" Target="../media/image1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2.png"/><Relationship Id="rId6" Type="http://schemas.openxmlformats.org/officeDocument/2006/relationships/hyperlink" Target="https://neptune.ai/blog/cross-validation-in-machine-learning-how-to-do-it-right" TargetMode="External"/><Relationship Id="rId7"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hyperlink" Target="https://neptune.ai/blog/cross-validation-in-machine-learning-how-to-do-it-right" TargetMode="External"/><Relationship Id="rId5" Type="http://schemas.openxmlformats.org/officeDocument/2006/relationships/image" Target="../media/image131.png"/><Relationship Id="rId6" Type="http://schemas.openxmlformats.org/officeDocument/2006/relationships/image" Target="../media/image1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30.png"/><Relationship Id="rId4" Type="http://schemas.openxmlformats.org/officeDocument/2006/relationships/image" Target="../media/image2.png"/><Relationship Id="rId5" Type="http://schemas.openxmlformats.org/officeDocument/2006/relationships/hyperlink" Target="https://neptune.ai/blog/cross-validation-in-machine-learning-how-to-do-it-righ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hyperlink" Target="https://mlfromscratch.com/nested-cross-validation-python-code/" TargetMode="External"/><Relationship Id="rId5" Type="http://schemas.openxmlformats.org/officeDocument/2006/relationships/image" Target="../media/image132.png"/><Relationship Id="rId6" Type="http://schemas.openxmlformats.org/officeDocument/2006/relationships/image" Target="../media/image1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hyperlink" Target="https://mlu-explain.github.io/" TargetMode="External"/><Relationship Id="rId5" Type="http://schemas.openxmlformats.org/officeDocument/2006/relationships/hyperlink" Target="https://mlu-explain.github.io/cross-validation/" TargetMode="External"/><Relationship Id="rId6" Type="http://schemas.openxmlformats.org/officeDocument/2006/relationships/image" Target="../media/image1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1" Type="http://schemas.openxmlformats.org/officeDocument/2006/relationships/image" Target="../media/image139.png"/><Relationship Id="rId10" Type="http://schemas.openxmlformats.org/officeDocument/2006/relationships/image" Target="../media/image141.png"/><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hyperlink" Target="https://www.intel.com/content/www/us/en/developer/learn/course-machine-learning.html" TargetMode="External"/><Relationship Id="rId9" Type="http://schemas.openxmlformats.org/officeDocument/2006/relationships/image" Target="../media/image138.png"/><Relationship Id="rId5" Type="http://schemas.openxmlformats.org/officeDocument/2006/relationships/hyperlink" Target="https://www.semanticscholar.org/paper/Application-of-K-Nearest-Neighbor-(KNN)-Approach-Imandoust-Bolandraftar/72007430928c7c99111ddf9bc2ad498470aad75b" TargetMode="External"/><Relationship Id="rId6" Type="http://schemas.openxmlformats.org/officeDocument/2006/relationships/image" Target="../media/image135.png"/><Relationship Id="rId7" Type="http://schemas.openxmlformats.org/officeDocument/2006/relationships/image" Target="../media/image133.png"/><Relationship Id="rId8" Type="http://schemas.openxmlformats.org/officeDocument/2006/relationships/image" Target="../media/image140.png"/></Relationships>
</file>

<file path=ppt/slides/_rels/slide87.xml.rels><?xml version="1.0" encoding="UTF-8" standalone="yes"?><Relationships xmlns="http://schemas.openxmlformats.org/package/2006/relationships"><Relationship Id="rId10" Type="http://schemas.openxmlformats.org/officeDocument/2006/relationships/hyperlink" Target="https://lyfat.wordpress.com/about/" TargetMode="External"/><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143.png"/><Relationship Id="rId9" Type="http://schemas.openxmlformats.org/officeDocument/2006/relationships/hyperlink" Target="https://en.wikipedia.org/wiki/Minkowski_distance" TargetMode="External"/><Relationship Id="rId5" Type="http://schemas.openxmlformats.org/officeDocument/2006/relationships/image" Target="../media/image142.png"/><Relationship Id="rId6" Type="http://schemas.openxmlformats.org/officeDocument/2006/relationships/image" Target="../media/image146.png"/><Relationship Id="rId7" Type="http://schemas.openxmlformats.org/officeDocument/2006/relationships/image" Target="../media/image145.png"/><Relationship Id="rId8" Type="http://schemas.openxmlformats.org/officeDocument/2006/relationships/image" Target="../media/image1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hyperlink" Target="https://www.intel.com/content/www/us/en/developer/learn/course-machine-learning.html" TargetMode="External"/><Relationship Id="rId5" Type="http://schemas.openxmlformats.org/officeDocument/2006/relationships/hyperlink" Target="https://mlu-explain.github.io/bias-variance/" TargetMode="External"/><Relationship Id="rId6" Type="http://schemas.openxmlformats.org/officeDocument/2006/relationships/image" Target="../media/image1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hyperlink" Target="https://en.wikipedia.org/wiki/Feature_scaling" TargetMode="External"/><Relationship Id="rId5" Type="http://schemas.openxmlformats.org/officeDocument/2006/relationships/image" Target="../media/image148.png"/><Relationship Id="rId6" Type="http://schemas.openxmlformats.org/officeDocument/2006/relationships/image" Target="../media/image1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hyperlink" Target="https://www.jeremyjordan.me/k-nearest-neighbors/" TargetMode="External"/><Relationship Id="rId5" Type="http://schemas.openxmlformats.org/officeDocument/2006/relationships/hyperlink" Target="https://towardsdatascience.com/k-nearest-neighbors-and-the-curse-of-dimensionality-e39d10a6105d"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47.png"/><Relationship Id="rId4" Type="http://schemas.openxmlformats.org/officeDocument/2006/relationships/image" Target="../media/image2.png"/><Relationship Id="rId5" Type="http://schemas.openxmlformats.org/officeDocument/2006/relationships/hyperlink" Target="https://hastie.su.domains/ISLR2/ISLRv2_website.pdf" TargetMode="External"/></Relationships>
</file>

<file path=ppt/slides/_rels/slide93.xml.rels><?xml version="1.0" encoding="UTF-8" standalone="yes"?><Relationships xmlns="http://schemas.openxmlformats.org/package/2006/relationships"><Relationship Id="rId10" Type="http://schemas.openxmlformats.org/officeDocument/2006/relationships/image" Target="../media/image156.png"/><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152.png"/><Relationship Id="rId9" Type="http://schemas.openxmlformats.org/officeDocument/2006/relationships/image" Target="../media/image158.png"/><Relationship Id="rId5" Type="http://schemas.openxmlformats.org/officeDocument/2006/relationships/hyperlink" Target="https://www.intel.com/content/www/us/en/developer/learn/course-machine-learning.html" TargetMode="External"/><Relationship Id="rId6" Type="http://schemas.openxmlformats.org/officeDocument/2006/relationships/image" Target="../media/image151.png"/><Relationship Id="rId7" Type="http://schemas.openxmlformats.org/officeDocument/2006/relationships/image" Target="../media/image153.png"/><Relationship Id="rId8" Type="http://schemas.openxmlformats.org/officeDocument/2006/relationships/image" Target="../media/image155.png"/></Relationships>
</file>

<file path=ppt/slides/_rels/slide94.xml.rels><?xml version="1.0" encoding="UTF-8" standalone="yes"?><Relationships xmlns="http://schemas.openxmlformats.org/package/2006/relationships"><Relationship Id="rId11" Type="http://schemas.openxmlformats.org/officeDocument/2006/relationships/image" Target="../media/image162.png"/><Relationship Id="rId10" Type="http://schemas.openxmlformats.org/officeDocument/2006/relationships/image" Target="../media/image160.png"/><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157.png"/><Relationship Id="rId9" Type="http://schemas.openxmlformats.org/officeDocument/2006/relationships/image" Target="../media/image161.png"/><Relationship Id="rId5" Type="http://schemas.openxmlformats.org/officeDocument/2006/relationships/image" Target="../media/image159.png"/><Relationship Id="rId6" Type="http://schemas.openxmlformats.org/officeDocument/2006/relationships/hyperlink" Target="https://www.youtube.com/watch?v=_PwhiWxHK8o" TargetMode="External"/><Relationship Id="rId7" Type="http://schemas.openxmlformats.org/officeDocument/2006/relationships/hyperlink" Target="https://www.jeremyjordan.me/support-vector-machines/" TargetMode="External"/><Relationship Id="rId8" Type="http://schemas.openxmlformats.org/officeDocument/2006/relationships/hyperlink" Target="https://www.analyticsvidhya.com/blog/2021/10/support-vector-machinessvm-a-complete-guide-for-beginner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166.png"/><Relationship Id="rId5" Type="http://schemas.openxmlformats.org/officeDocument/2006/relationships/hyperlink" Target="https://www.youtube.com/watch?v=_PwhiWxHK8o" TargetMode="External"/><Relationship Id="rId6" Type="http://schemas.openxmlformats.org/officeDocument/2006/relationships/hyperlink" Target="https://www.jeremyjordan.me/support-vector-machines/" TargetMode="External"/><Relationship Id="rId7" Type="http://schemas.openxmlformats.org/officeDocument/2006/relationships/image" Target="../media/image163.png"/></Relationships>
</file>

<file path=ppt/slides/_rels/slide96.xml.rels><?xml version="1.0" encoding="UTF-8" standalone="yes"?><Relationships xmlns="http://schemas.openxmlformats.org/package/2006/relationships"><Relationship Id="rId10" Type="http://schemas.openxmlformats.org/officeDocument/2006/relationships/image" Target="../media/image165.png"/><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167.png"/><Relationship Id="rId9" Type="http://schemas.openxmlformats.org/officeDocument/2006/relationships/image" Target="../media/image168.png"/><Relationship Id="rId5" Type="http://schemas.openxmlformats.org/officeDocument/2006/relationships/image" Target="../media/image164.png"/><Relationship Id="rId6" Type="http://schemas.openxmlformats.org/officeDocument/2006/relationships/hyperlink" Target="https://www.youtube.com/watch?v=_PwhiWxHK8o" TargetMode="External"/><Relationship Id="rId7" Type="http://schemas.openxmlformats.org/officeDocument/2006/relationships/hyperlink" Target="https://www.jeremyjordan.me/support-vector-machines/" TargetMode="External"/><Relationship Id="rId8" Type="http://schemas.openxmlformats.org/officeDocument/2006/relationships/image" Target="../media/image1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169.png"/><Relationship Id="rId9" Type="http://schemas.openxmlformats.org/officeDocument/2006/relationships/hyperlink" Target="https://www.jeremyjordan.me/support-vector-machines/" TargetMode="External"/><Relationship Id="rId5" Type="http://schemas.openxmlformats.org/officeDocument/2006/relationships/image" Target="../media/image172.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hyperlink" Target="https://www.youtube.com/watch?v=_PwhiWxHK8o" TargetMode="External"/></Relationships>
</file>

<file path=ppt/slides/_rels/slide98.xml.rels><?xml version="1.0" encoding="UTF-8" standalone="yes"?><Relationships xmlns="http://schemas.openxmlformats.org/package/2006/relationships"><Relationship Id="rId11" Type="http://schemas.openxmlformats.org/officeDocument/2006/relationships/image" Target="../media/image175.png"/><Relationship Id="rId10" Type="http://schemas.openxmlformats.org/officeDocument/2006/relationships/hyperlink" Target="https://www.intel.com/content/www/us/en/developer/learn/course-machine-learning.html" TargetMode="External"/><Relationship Id="rId13" Type="http://schemas.openxmlformats.org/officeDocument/2006/relationships/image" Target="../media/image180.png"/><Relationship Id="rId12" Type="http://schemas.openxmlformats.org/officeDocument/2006/relationships/image" Target="../media/image177.png"/><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74.png"/><Relationship Id="rId4" Type="http://schemas.openxmlformats.org/officeDocument/2006/relationships/image" Target="../media/image176.png"/><Relationship Id="rId9" Type="http://schemas.openxmlformats.org/officeDocument/2006/relationships/hyperlink" Target="https://www.jeremyjordan.me/support-vector-machines/" TargetMode="External"/><Relationship Id="rId5" Type="http://schemas.openxmlformats.org/officeDocument/2006/relationships/image" Target="../media/image2.png"/><Relationship Id="rId6" Type="http://schemas.openxmlformats.org/officeDocument/2006/relationships/image" Target="../media/image179.png"/><Relationship Id="rId7" Type="http://schemas.openxmlformats.org/officeDocument/2006/relationships/image" Target="../media/image173.png"/><Relationship Id="rId8" Type="http://schemas.openxmlformats.org/officeDocument/2006/relationships/hyperlink" Target="https://www.youtube.com/watch?v=_PwhiWxHK8o" TargetMode="External"/></Relationships>
</file>

<file path=ppt/slides/_rels/slide99.xml.rels><?xml version="1.0" encoding="UTF-8" standalone="yes"?><Relationships xmlns="http://schemas.openxmlformats.org/package/2006/relationships"><Relationship Id="rId10" Type="http://schemas.openxmlformats.org/officeDocument/2006/relationships/image" Target="../media/image184.png"/><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2.png"/><Relationship Id="rId4" Type="http://schemas.openxmlformats.org/officeDocument/2006/relationships/image" Target="../media/image182.png"/><Relationship Id="rId9" Type="http://schemas.openxmlformats.org/officeDocument/2006/relationships/hyperlink" Target="https://www.baeldung.com/cs/svm-hard-margin-vs-soft-margin" TargetMode="External"/><Relationship Id="rId5" Type="http://schemas.openxmlformats.org/officeDocument/2006/relationships/image" Target="../media/image181.png"/><Relationship Id="rId6" Type="http://schemas.openxmlformats.org/officeDocument/2006/relationships/image" Target="../media/image183.png"/><Relationship Id="rId7" Type="http://schemas.openxmlformats.org/officeDocument/2006/relationships/hyperlink" Target="https://www.youtube.com/watch?v=_PwhiWxHK8o" TargetMode="External"/><Relationship Id="rId8" Type="http://schemas.openxmlformats.org/officeDocument/2006/relationships/hyperlink" Target="https://www.jeremyjordan.me/support-vector-machin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328490" y="669074"/>
            <a:ext cx="6329700" cy="20526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212529"/>
              </a:buClr>
              <a:buSzPts val="2400"/>
              <a:buFont typeface="Open Sans"/>
              <a:buNone/>
            </a:pPr>
            <a:r>
              <a:rPr b="1" lang="pl" sz="2400">
                <a:solidFill>
                  <a:srgbClr val="212529"/>
                </a:solidFill>
              </a:rPr>
              <a:t>Machine Learning 1: </a:t>
            </a:r>
            <a:endParaRPr b="1" sz="2400">
              <a:solidFill>
                <a:srgbClr val="212529"/>
              </a:solidFill>
            </a:endParaRPr>
          </a:p>
          <a:p>
            <a:pPr indent="0" lvl="0" marL="0" rtl="0" algn="ctr">
              <a:lnSpc>
                <a:spcPct val="90000"/>
              </a:lnSpc>
              <a:spcBef>
                <a:spcPts val="0"/>
              </a:spcBef>
              <a:spcAft>
                <a:spcPts val="0"/>
              </a:spcAft>
              <a:buClr>
                <a:srgbClr val="212529"/>
              </a:buClr>
              <a:buSzPts val="2400"/>
              <a:buFont typeface="Open Sans"/>
              <a:buNone/>
            </a:pPr>
            <a:r>
              <a:rPr b="1" lang="pl" sz="2400">
                <a:solidFill>
                  <a:srgbClr val="212529"/>
                </a:solidFill>
              </a:rPr>
              <a:t>classification methods </a:t>
            </a:r>
            <a:endParaRPr b="1" sz="2400">
              <a:solidFill>
                <a:srgbClr val="212529"/>
              </a:solidFill>
            </a:endParaRPr>
          </a:p>
          <a:p>
            <a:pPr indent="0" lvl="0" marL="0" rtl="0" algn="ctr">
              <a:lnSpc>
                <a:spcPct val="90000"/>
              </a:lnSpc>
              <a:spcBef>
                <a:spcPts val="0"/>
              </a:spcBef>
              <a:spcAft>
                <a:spcPts val="0"/>
              </a:spcAft>
              <a:buClr>
                <a:srgbClr val="212529"/>
              </a:buClr>
              <a:buSzPts val="2400"/>
              <a:buFont typeface="Open Sans"/>
              <a:buNone/>
            </a:pPr>
            <a:r>
              <a:rPr lang="pl" sz="2400">
                <a:solidFill>
                  <a:srgbClr val="212529"/>
                </a:solidFill>
              </a:rPr>
              <a:t>[2400-DS1ML1]</a:t>
            </a:r>
            <a:endParaRPr sz="2400">
              <a:solidFill>
                <a:srgbClr val="212529"/>
              </a:solidFill>
            </a:endParaRPr>
          </a:p>
        </p:txBody>
      </p:sp>
      <p:pic>
        <p:nvPicPr>
          <p:cNvPr id="130" name="Google Shape;130;p25"/>
          <p:cNvPicPr preferRelativeResize="0"/>
          <p:nvPr/>
        </p:nvPicPr>
        <p:blipFill rotWithShape="1">
          <a:blip r:embed="rId3">
            <a:alphaModFix/>
          </a:blip>
          <a:srcRect b="0" l="0" r="0" t="0"/>
          <a:stretch/>
        </p:blipFill>
        <p:spPr>
          <a:xfrm>
            <a:off x="6516725" y="4397680"/>
            <a:ext cx="2627269" cy="745827"/>
          </a:xfrm>
          <a:prstGeom prst="rect">
            <a:avLst/>
          </a:prstGeom>
          <a:noFill/>
          <a:ln>
            <a:noFill/>
          </a:ln>
        </p:spPr>
      </p:pic>
      <p:sp>
        <p:nvSpPr>
          <p:cNvPr id="131" name="Google Shape;131;p25"/>
          <p:cNvSpPr txBox="1"/>
          <p:nvPr/>
        </p:nvSpPr>
        <p:spPr>
          <a:xfrm>
            <a:off x="3775150" y="2984300"/>
            <a:ext cx="143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Open Sans"/>
                <a:ea typeface="Open Sans"/>
                <a:cs typeface="Open Sans"/>
                <a:sym typeface="Open Sans"/>
              </a:rPr>
              <a:t>Spring 2026</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3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13" name="Google Shape;213;p3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14" name="Google Shape;214;p3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15" name="Google Shape;215;p34"/>
          <p:cNvSpPr txBox="1"/>
          <p:nvPr/>
        </p:nvSpPr>
        <p:spPr>
          <a:xfrm>
            <a:off x="1861650" y="2171550"/>
            <a:ext cx="54207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l" sz="2200">
                <a:latin typeface="Open Sans"/>
                <a:ea typeface="Open Sans"/>
                <a:cs typeface="Open Sans"/>
                <a:sym typeface="Open Sans"/>
              </a:rPr>
              <a:t>Chapter 1</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Introduction to Machine Learning</a:t>
            </a:r>
            <a:endParaRPr sz="2000">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24"/>
          <p:cNvSpPr txBox="1"/>
          <p:nvPr/>
        </p:nvSpPr>
        <p:spPr>
          <a:xfrm>
            <a:off x="6428625" y="4695875"/>
            <a:ext cx="2280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3"/>
              </a:rPr>
              <a:t>Saed Sayad</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4"/>
              </a:rPr>
              <a:t>MathWorks</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385" name="Google Shape;1385;p124"/>
          <p:cNvGrpSpPr/>
          <p:nvPr/>
        </p:nvGrpSpPr>
        <p:grpSpPr>
          <a:xfrm>
            <a:off x="656025" y="634425"/>
            <a:ext cx="6239976" cy="4040727"/>
            <a:chOff x="378125" y="521575"/>
            <a:chExt cx="6239976" cy="4040727"/>
          </a:xfrm>
        </p:grpSpPr>
        <p:pic>
          <p:nvPicPr>
            <p:cNvPr id="1386" name="Google Shape;1386;p124"/>
            <p:cNvPicPr preferRelativeResize="0"/>
            <p:nvPr/>
          </p:nvPicPr>
          <p:blipFill>
            <a:blip r:embed="rId5">
              <a:alphaModFix/>
            </a:blip>
            <a:stretch>
              <a:fillRect/>
            </a:stretch>
          </p:blipFill>
          <p:spPr>
            <a:xfrm>
              <a:off x="578675" y="2529425"/>
              <a:ext cx="6039426" cy="720175"/>
            </a:xfrm>
            <a:prstGeom prst="rect">
              <a:avLst/>
            </a:prstGeom>
            <a:noFill/>
            <a:ln>
              <a:noFill/>
            </a:ln>
          </p:spPr>
        </p:pic>
        <p:pic>
          <p:nvPicPr>
            <p:cNvPr id="1387" name="Google Shape;1387;p124"/>
            <p:cNvPicPr preferRelativeResize="0"/>
            <p:nvPr/>
          </p:nvPicPr>
          <p:blipFill>
            <a:blip r:embed="rId6">
              <a:alphaModFix/>
            </a:blip>
            <a:stretch>
              <a:fillRect/>
            </a:stretch>
          </p:blipFill>
          <p:spPr>
            <a:xfrm>
              <a:off x="378125" y="521575"/>
              <a:ext cx="4915064" cy="2050175"/>
            </a:xfrm>
            <a:prstGeom prst="rect">
              <a:avLst/>
            </a:prstGeom>
            <a:noFill/>
            <a:ln>
              <a:noFill/>
            </a:ln>
          </p:spPr>
        </p:pic>
        <p:pic>
          <p:nvPicPr>
            <p:cNvPr id="1388" name="Google Shape;1388;p124"/>
            <p:cNvPicPr preferRelativeResize="0"/>
            <p:nvPr/>
          </p:nvPicPr>
          <p:blipFill>
            <a:blip r:embed="rId7">
              <a:alphaModFix/>
            </a:blip>
            <a:stretch>
              <a:fillRect/>
            </a:stretch>
          </p:blipFill>
          <p:spPr>
            <a:xfrm>
              <a:off x="472850" y="3249588"/>
              <a:ext cx="3054636" cy="1309150"/>
            </a:xfrm>
            <a:prstGeom prst="rect">
              <a:avLst/>
            </a:prstGeom>
            <a:noFill/>
            <a:ln>
              <a:noFill/>
            </a:ln>
          </p:spPr>
        </p:pic>
        <p:pic>
          <p:nvPicPr>
            <p:cNvPr id="1389" name="Google Shape;1389;p124"/>
            <p:cNvPicPr preferRelativeResize="0"/>
            <p:nvPr/>
          </p:nvPicPr>
          <p:blipFill>
            <a:blip r:embed="rId8">
              <a:alphaModFix/>
            </a:blip>
            <a:stretch>
              <a:fillRect/>
            </a:stretch>
          </p:blipFill>
          <p:spPr>
            <a:xfrm>
              <a:off x="3625246" y="3101100"/>
              <a:ext cx="2195575" cy="909275"/>
            </a:xfrm>
            <a:prstGeom prst="rect">
              <a:avLst/>
            </a:prstGeom>
            <a:noFill/>
            <a:ln>
              <a:noFill/>
            </a:ln>
          </p:spPr>
        </p:pic>
        <p:pic>
          <p:nvPicPr>
            <p:cNvPr id="1390" name="Google Shape;1390;p124"/>
            <p:cNvPicPr preferRelativeResize="0"/>
            <p:nvPr/>
          </p:nvPicPr>
          <p:blipFill>
            <a:blip r:embed="rId9">
              <a:alphaModFix/>
            </a:blip>
            <a:stretch>
              <a:fillRect/>
            </a:stretch>
          </p:blipFill>
          <p:spPr>
            <a:xfrm>
              <a:off x="3653477" y="4010377"/>
              <a:ext cx="2692713" cy="551925"/>
            </a:xfrm>
            <a:prstGeom prst="rect">
              <a:avLst/>
            </a:prstGeom>
            <a:noFill/>
            <a:ln>
              <a:noFill/>
            </a:ln>
          </p:spPr>
        </p:pic>
      </p:grpSp>
      <p:cxnSp>
        <p:nvCxnSpPr>
          <p:cNvPr id="1391" name="Google Shape;1391;p12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92" name="Google Shape;1392;p12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93" name="Google Shape;1393;p124"/>
          <p:cNvPicPr preferRelativeResize="0"/>
          <p:nvPr/>
        </p:nvPicPr>
        <p:blipFill rotWithShape="1">
          <a:blip r:embed="rId10">
            <a:alphaModFix/>
          </a:blip>
          <a:srcRect b="0" l="0" r="0" t="0"/>
          <a:stretch/>
        </p:blipFill>
        <p:spPr>
          <a:xfrm>
            <a:off x="656035" y="4581480"/>
            <a:ext cx="1944181" cy="551911"/>
          </a:xfrm>
          <a:prstGeom prst="rect">
            <a:avLst/>
          </a:prstGeom>
          <a:noFill/>
          <a:ln>
            <a:noFill/>
          </a:ln>
        </p:spPr>
      </p:pic>
      <p:sp>
        <p:nvSpPr>
          <p:cNvPr id="1394" name="Google Shape;1394;p124"/>
          <p:cNvSpPr txBox="1"/>
          <p:nvPr/>
        </p:nvSpPr>
        <p:spPr>
          <a:xfrm>
            <a:off x="656025" y="275925"/>
            <a:ext cx="633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SVR </a:t>
            </a:r>
            <a:r>
              <a:rPr lang="pl" sz="2000">
                <a:latin typeface="Open Sans"/>
                <a:ea typeface="Open Sans"/>
                <a:cs typeface="Open Sans"/>
                <a:sym typeface="Open Sans"/>
              </a:rPr>
              <a:t>- </a:t>
            </a:r>
            <a:r>
              <a:rPr lang="pl" sz="1800">
                <a:latin typeface="Open Sans"/>
                <a:ea typeface="Open Sans"/>
                <a:cs typeface="Open Sans"/>
                <a:sym typeface="Open Sans"/>
              </a:rPr>
              <a:t>Support Vector Regression model</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395" name="Google Shape;1395;p124"/>
          <p:cNvSpPr txBox="1"/>
          <p:nvPr/>
        </p:nvSpPr>
        <p:spPr>
          <a:xfrm>
            <a:off x="1961425" y="669700"/>
            <a:ext cx="504300" cy="29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700">
                <a:latin typeface="Open Sans"/>
                <a:ea typeface="Open Sans"/>
                <a:cs typeface="Open Sans"/>
                <a:sym typeface="Open Sans"/>
              </a:rPr>
              <a:t>tweaks</a:t>
            </a:r>
            <a:endParaRPr sz="1200"/>
          </a:p>
        </p:txBody>
      </p:sp>
      <p:sp>
        <p:nvSpPr>
          <p:cNvPr id="1396" name="Google Shape;1396;p124"/>
          <p:cNvSpPr txBox="1"/>
          <p:nvPr/>
        </p:nvSpPr>
        <p:spPr>
          <a:xfrm>
            <a:off x="5435325" y="818400"/>
            <a:ext cx="32739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l" sz="900">
                <a:solidFill>
                  <a:srgbClr val="232629"/>
                </a:solidFill>
                <a:highlight>
                  <a:srgbClr val="FFFFFF"/>
                </a:highlight>
                <a:latin typeface="Open Sans"/>
                <a:ea typeface="Open Sans"/>
                <a:cs typeface="Open Sans"/>
                <a:sym typeface="Open Sans"/>
              </a:rPr>
              <a:t>The larger the ϵ is, the larger errors we admit in our model. ϵ (in addition to C and kernels) is a </a:t>
            </a:r>
            <a:r>
              <a:rPr b="1" lang="pl" sz="900">
                <a:solidFill>
                  <a:srgbClr val="232629"/>
                </a:solidFill>
                <a:highlight>
                  <a:srgbClr val="FFFFFF"/>
                </a:highlight>
                <a:latin typeface="Open Sans"/>
                <a:ea typeface="Open Sans"/>
                <a:cs typeface="Open Sans"/>
                <a:sym typeface="Open Sans"/>
              </a:rPr>
              <a:t>key hyperparameter</a:t>
            </a:r>
            <a:r>
              <a:rPr lang="pl" sz="900">
                <a:solidFill>
                  <a:srgbClr val="232629"/>
                </a:solidFill>
                <a:highlight>
                  <a:srgbClr val="FFFFFF"/>
                </a:highlight>
                <a:latin typeface="Open Sans"/>
                <a:ea typeface="Open Sans"/>
                <a:cs typeface="Open Sans"/>
                <a:sym typeface="Open Sans"/>
              </a:rPr>
              <a:t> for Support Vector Regression model.</a:t>
            </a:r>
            <a:endParaRPr sz="900">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cxnSp>
        <p:nvCxnSpPr>
          <p:cNvPr id="1401" name="Google Shape;1401;p12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02" name="Google Shape;1402;p12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03" name="Google Shape;1403;p12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04" name="Google Shape;1404;p12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the landscape of support vector algorithms</a:t>
            </a:r>
            <a:endParaRPr sz="2000">
              <a:latin typeface="Open Sans"/>
              <a:ea typeface="Open Sans"/>
              <a:cs typeface="Open Sans"/>
              <a:sym typeface="Open Sans"/>
            </a:endParaRPr>
          </a:p>
        </p:txBody>
      </p:sp>
      <p:pic>
        <p:nvPicPr>
          <p:cNvPr id="1405" name="Google Shape;1405;p125"/>
          <p:cNvPicPr preferRelativeResize="0"/>
          <p:nvPr/>
        </p:nvPicPr>
        <p:blipFill>
          <a:blip r:embed="rId4">
            <a:alphaModFix/>
          </a:blip>
          <a:stretch>
            <a:fillRect/>
          </a:stretch>
        </p:blipFill>
        <p:spPr>
          <a:xfrm>
            <a:off x="716850" y="768525"/>
            <a:ext cx="7008656" cy="3744500"/>
          </a:xfrm>
          <a:prstGeom prst="rect">
            <a:avLst/>
          </a:prstGeom>
          <a:noFill/>
          <a:ln>
            <a:noFill/>
          </a:ln>
        </p:spPr>
      </p:pic>
      <p:sp>
        <p:nvSpPr>
          <p:cNvPr id="1406" name="Google Shape;1406;p125"/>
          <p:cNvSpPr txBox="1"/>
          <p:nvPr/>
        </p:nvSpPr>
        <p:spPr>
          <a:xfrm>
            <a:off x="7034400" y="4695875"/>
            <a:ext cx="1213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Aman.AI</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407" name="Google Shape;1407;p125"/>
          <p:cNvSpPr txBox="1"/>
          <p:nvPr/>
        </p:nvSpPr>
        <p:spPr>
          <a:xfrm>
            <a:off x="2183350" y="4357175"/>
            <a:ext cx="1323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900">
                <a:solidFill>
                  <a:srgbClr val="992735"/>
                </a:solidFill>
                <a:latin typeface="Open Sans"/>
                <a:ea typeface="Open Sans"/>
                <a:cs typeface="Open Sans"/>
                <a:sym typeface="Open Sans"/>
              </a:rPr>
              <a:t>hinge loss function</a:t>
            </a:r>
            <a:endParaRPr b="1" sz="900">
              <a:solidFill>
                <a:srgbClr val="992735"/>
              </a:solidFill>
              <a:latin typeface="Open Sans"/>
              <a:ea typeface="Open Sans"/>
              <a:cs typeface="Open Sans"/>
              <a:sym typeface="Open Sans"/>
            </a:endParaRPr>
          </a:p>
        </p:txBody>
      </p:sp>
      <p:cxnSp>
        <p:nvCxnSpPr>
          <p:cNvPr id="1408" name="Google Shape;1408;p125"/>
          <p:cNvCxnSpPr/>
          <p:nvPr/>
        </p:nvCxnSpPr>
        <p:spPr>
          <a:xfrm rot="10800000">
            <a:off x="1637050" y="4296800"/>
            <a:ext cx="783000" cy="162300"/>
          </a:xfrm>
          <a:prstGeom prst="straightConnector1">
            <a:avLst/>
          </a:prstGeom>
          <a:noFill/>
          <a:ln cap="flat" cmpd="sng" w="9525">
            <a:solidFill>
              <a:schemeClr val="dk1"/>
            </a:solidFill>
            <a:prstDash val="solid"/>
            <a:round/>
            <a:headEnd len="med" w="med" type="none"/>
            <a:tailEnd len="med" w="med" type="triangle"/>
          </a:ln>
        </p:spPr>
      </p:cxnSp>
      <p:sp>
        <p:nvSpPr>
          <p:cNvPr id="1409" name="Google Shape;1409;p125"/>
          <p:cNvSpPr txBox="1"/>
          <p:nvPr/>
        </p:nvSpPr>
        <p:spPr>
          <a:xfrm>
            <a:off x="6702775" y="177450"/>
            <a:ext cx="2297400" cy="1200600"/>
          </a:xfrm>
          <a:prstGeom prst="rect">
            <a:avLst/>
          </a:prstGeom>
          <a:noFill/>
          <a:ln cap="flat" cmpd="sng" w="9525">
            <a:solidFill>
              <a:srgbClr val="99273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pl" sz="1100">
                <a:solidFill>
                  <a:srgbClr val="992735"/>
                </a:solidFill>
                <a:latin typeface="Open Sans"/>
                <a:ea typeface="Open Sans"/>
                <a:cs typeface="Open Sans"/>
                <a:sym typeface="Open Sans"/>
              </a:rPr>
              <a:t>Attention! </a:t>
            </a:r>
            <a:endParaRPr b="1" sz="1100">
              <a:solidFill>
                <a:srgbClr val="992735"/>
              </a:solidFill>
              <a:latin typeface="Open Sans"/>
              <a:ea typeface="Open Sans"/>
              <a:cs typeface="Open Sans"/>
              <a:sym typeface="Open Sans"/>
            </a:endParaRPr>
          </a:p>
          <a:p>
            <a:pPr indent="0" lvl="0" marL="0" rtl="0" algn="just">
              <a:spcBef>
                <a:spcPts val="0"/>
              </a:spcBef>
              <a:spcAft>
                <a:spcPts val="0"/>
              </a:spcAft>
              <a:buNone/>
            </a:pPr>
            <a:r>
              <a:rPr b="1" lang="pl" sz="1100">
                <a:solidFill>
                  <a:srgbClr val="992735"/>
                </a:solidFill>
                <a:latin typeface="Open Sans"/>
                <a:ea typeface="Open Sans"/>
                <a:cs typeface="Open Sans"/>
                <a:sym typeface="Open Sans"/>
              </a:rPr>
              <a:t>In practice SVM/SVR requires some standardization of features - just like with KNN (on training and testing)! We often use Z-score.</a:t>
            </a:r>
            <a:endParaRPr b="1" sz="1100">
              <a:solidFill>
                <a:srgbClr val="992735"/>
              </a:solidFill>
              <a:latin typeface="Open Sans"/>
              <a:ea typeface="Open Sans"/>
              <a:cs typeface="Open Sans"/>
              <a:sym typeface="Open Sans"/>
            </a:endParaRPr>
          </a:p>
        </p:txBody>
      </p:sp>
      <p:sp>
        <p:nvSpPr>
          <p:cNvPr id="1410" name="Google Shape;1410;p125"/>
          <p:cNvSpPr txBox="1"/>
          <p:nvPr/>
        </p:nvSpPr>
        <p:spPr>
          <a:xfrm>
            <a:off x="7725500" y="2058000"/>
            <a:ext cx="1274700" cy="923400"/>
          </a:xfrm>
          <a:prstGeom prst="rect">
            <a:avLst/>
          </a:prstGeom>
          <a:noFill/>
          <a:ln cap="flat" cmpd="sng" w="9525">
            <a:solidFill>
              <a:srgbClr val="99273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pl" sz="800">
                <a:solidFill>
                  <a:srgbClr val="992735"/>
                </a:solidFill>
                <a:latin typeface="Open Sans"/>
                <a:ea typeface="Open Sans"/>
                <a:cs typeface="Open Sans"/>
                <a:sym typeface="Open Sans"/>
              </a:rPr>
              <a:t>One vs All [k models]</a:t>
            </a:r>
            <a:endParaRPr b="1" sz="800">
              <a:solidFill>
                <a:srgbClr val="992735"/>
              </a:solidFill>
              <a:latin typeface="Open Sans"/>
              <a:ea typeface="Open Sans"/>
              <a:cs typeface="Open Sans"/>
              <a:sym typeface="Open Sans"/>
            </a:endParaRPr>
          </a:p>
          <a:p>
            <a:pPr indent="0" lvl="0" marL="0" rtl="0" algn="l">
              <a:spcBef>
                <a:spcPts val="0"/>
              </a:spcBef>
              <a:spcAft>
                <a:spcPts val="0"/>
              </a:spcAft>
              <a:buNone/>
            </a:pPr>
            <a:r>
              <a:t/>
            </a:r>
            <a:endParaRPr b="1" sz="800">
              <a:solidFill>
                <a:srgbClr val="992735"/>
              </a:solidFill>
              <a:latin typeface="Open Sans"/>
              <a:ea typeface="Open Sans"/>
              <a:cs typeface="Open Sans"/>
              <a:sym typeface="Open Sans"/>
            </a:endParaRPr>
          </a:p>
          <a:p>
            <a:pPr indent="0" lvl="0" marL="0" rtl="0" algn="l">
              <a:spcBef>
                <a:spcPts val="0"/>
              </a:spcBef>
              <a:spcAft>
                <a:spcPts val="0"/>
              </a:spcAft>
              <a:buNone/>
            </a:pPr>
            <a:r>
              <a:rPr b="1" lang="pl" sz="800">
                <a:solidFill>
                  <a:srgbClr val="992735"/>
                </a:solidFill>
                <a:latin typeface="Open Sans"/>
                <a:ea typeface="Open Sans"/>
                <a:cs typeface="Open Sans"/>
                <a:sym typeface="Open Sans"/>
              </a:rPr>
              <a:t>or </a:t>
            </a:r>
            <a:endParaRPr b="1" sz="800">
              <a:solidFill>
                <a:srgbClr val="992735"/>
              </a:solidFill>
              <a:latin typeface="Open Sans"/>
              <a:ea typeface="Open Sans"/>
              <a:cs typeface="Open Sans"/>
              <a:sym typeface="Open Sans"/>
            </a:endParaRPr>
          </a:p>
          <a:p>
            <a:pPr indent="0" lvl="0" marL="0" rtl="0" algn="l">
              <a:spcBef>
                <a:spcPts val="0"/>
              </a:spcBef>
              <a:spcAft>
                <a:spcPts val="0"/>
              </a:spcAft>
              <a:buNone/>
            </a:pPr>
            <a:r>
              <a:t/>
            </a:r>
            <a:endParaRPr b="1" sz="800">
              <a:solidFill>
                <a:srgbClr val="992735"/>
              </a:solidFill>
              <a:latin typeface="Open Sans"/>
              <a:ea typeface="Open Sans"/>
              <a:cs typeface="Open Sans"/>
              <a:sym typeface="Open Sans"/>
            </a:endParaRPr>
          </a:p>
          <a:p>
            <a:pPr indent="0" lvl="0" marL="0" rtl="0" algn="l">
              <a:spcBef>
                <a:spcPts val="0"/>
              </a:spcBef>
              <a:spcAft>
                <a:spcPts val="0"/>
              </a:spcAft>
              <a:buNone/>
            </a:pPr>
            <a:r>
              <a:rPr b="1" lang="pl" sz="800">
                <a:solidFill>
                  <a:srgbClr val="992735"/>
                </a:solidFill>
                <a:latin typeface="Open Sans"/>
                <a:ea typeface="Open Sans"/>
                <a:cs typeface="Open Sans"/>
                <a:sym typeface="Open Sans"/>
              </a:rPr>
              <a:t>One vs One [k choose 2 = k(k-2)/2 models]</a:t>
            </a:r>
            <a:endParaRPr b="1" sz="800">
              <a:solidFill>
                <a:srgbClr val="992735"/>
              </a:solidFill>
              <a:latin typeface="Open Sans"/>
              <a:ea typeface="Open Sans"/>
              <a:cs typeface="Open Sans"/>
              <a:sym typeface="Open Sans"/>
            </a:endParaRPr>
          </a:p>
        </p:txBody>
      </p:sp>
      <p:cxnSp>
        <p:nvCxnSpPr>
          <p:cNvPr id="1411" name="Google Shape;1411;p125"/>
          <p:cNvCxnSpPr/>
          <p:nvPr/>
        </p:nvCxnSpPr>
        <p:spPr>
          <a:xfrm rot="10800000">
            <a:off x="7201075" y="2409450"/>
            <a:ext cx="783000" cy="162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cxnSp>
        <p:nvCxnSpPr>
          <p:cNvPr id="1416" name="Google Shape;1416;p12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17" name="Google Shape;1417;p12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18" name="Google Shape;1418;p12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19" name="Google Shape;1419;p126"/>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pros and cons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aphicFrame>
        <p:nvGraphicFramePr>
          <p:cNvPr id="1420" name="Google Shape;1420;p126"/>
          <p:cNvGraphicFramePr/>
          <p:nvPr/>
        </p:nvGraphicFramePr>
        <p:xfrm>
          <a:off x="656025" y="825275"/>
          <a:ext cx="3000000" cy="3000000"/>
        </p:xfrm>
        <a:graphic>
          <a:graphicData uri="http://schemas.openxmlformats.org/drawingml/2006/table">
            <a:tbl>
              <a:tblPr>
                <a:noFill/>
                <a:tableStyleId>{9C00E894-F9B9-4ABE-BA9F-832B68A04026}</a:tableStyleId>
              </a:tblPr>
              <a:tblGrid>
                <a:gridCol w="4079875"/>
                <a:gridCol w="4079875"/>
              </a:tblGrid>
              <a:tr h="381000">
                <a:tc>
                  <a:txBody>
                    <a:bodyPr/>
                    <a:lstStyle/>
                    <a:p>
                      <a:pPr indent="0" lvl="0" marL="0" rtl="0" algn="l">
                        <a:spcBef>
                          <a:spcPts val="0"/>
                        </a:spcBef>
                        <a:spcAft>
                          <a:spcPts val="0"/>
                        </a:spcAft>
                        <a:buNone/>
                      </a:pPr>
                      <a:r>
                        <a:rPr b="1" lang="pl" sz="1100">
                          <a:latin typeface="Open Sans"/>
                          <a:ea typeface="Open Sans"/>
                          <a:cs typeface="Open Sans"/>
                          <a:sym typeface="Open Sans"/>
                        </a:rPr>
                        <a:t>PROS</a:t>
                      </a:r>
                      <a:endParaRPr b="1" sz="11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pl" sz="1100">
                          <a:latin typeface="Open Sans"/>
                          <a:ea typeface="Open Sans"/>
                          <a:cs typeface="Open Sans"/>
                          <a:sym typeface="Open Sans"/>
                        </a:rPr>
                        <a:t>CONS</a:t>
                      </a:r>
                      <a:endParaRPr b="1" sz="1100">
                        <a:latin typeface="Open Sans"/>
                        <a:ea typeface="Open Sans"/>
                        <a:cs typeface="Open Sans"/>
                        <a:sym typeface="Open Sans"/>
                      </a:endParaRPr>
                    </a:p>
                  </a:txBody>
                  <a:tcPr marT="91425" marB="91425" marR="91425" marL="91425"/>
                </a:tc>
              </a:tr>
              <a:tr h="3368000">
                <a:tc>
                  <a:txBody>
                    <a:bodyPr/>
                    <a:lstStyle/>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Effective in high dimensional spaces (especially when groups are nearly fully separable)</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Still effective in cases where number of dimensions is greater than the number of samples</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Uses a subset of training points in the decision function (called support vectors), so it is also memory efficient</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Versatile: different Kernel functions can be specified for the decision function</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Algorithm is partially immune to outliers (</a:t>
                      </a:r>
                      <a:r>
                        <a:rPr lang="pl" sz="1000" u="sng">
                          <a:latin typeface="Open Sans"/>
                          <a:ea typeface="Open Sans"/>
                          <a:cs typeface="Open Sans"/>
                          <a:sym typeface="Open Sans"/>
                        </a:rPr>
                        <a:t>when we use regularization term</a:t>
                      </a:r>
                      <a:r>
                        <a:rPr lang="pl" sz="1000">
                          <a:latin typeface="Open Sans"/>
                          <a:ea typeface="Open Sans"/>
                          <a:cs typeface="Open Sans"/>
                          <a:sym typeface="Open Sans"/>
                        </a:rPr>
                        <a:t>)</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Low number of hyperparameters to tune</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There is possibility to apply some class weighting and thus deal with imbalanced dataset “directly”</a:t>
                      </a:r>
                      <a:endParaRPr sz="1000">
                        <a:latin typeface="Open Sans"/>
                        <a:ea typeface="Open Sans"/>
                        <a:cs typeface="Open Sans"/>
                        <a:sym typeface="Open Sans"/>
                      </a:endParaRPr>
                    </a:p>
                  </a:txBody>
                  <a:tcPr marT="91425" marB="91425" marR="91425" marL="91425"/>
                </a:tc>
                <a:tc>
                  <a:txBody>
                    <a:bodyPr/>
                    <a:lstStyle/>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Algorithm (in the basic implementation) is super slow for large number of examples</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SVM has a relatively low explainability</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When class separability is low (regardless of the kernel) it is not effective</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If the number of features is much greater than the number of samples, avoid over-fitting in choosing Kernel functions and regularization term is crucial.</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SVMs do not directly provide probability estimates, these are calculated using an expensive cross-validation</a:t>
                      </a:r>
                      <a:endParaRPr sz="1000">
                        <a:latin typeface="Open Sans"/>
                        <a:ea typeface="Open Sans"/>
                        <a:cs typeface="Open Sans"/>
                        <a:sym typeface="Open Sans"/>
                      </a:endParaRPr>
                    </a:p>
                  </a:txBody>
                  <a:tcPr marT="91425" marB="91425" marR="91425" marL="91425"/>
                </a:tc>
              </a:tr>
            </a:tbl>
          </a:graphicData>
        </a:graphic>
      </p:graphicFrame>
      <p:sp>
        <p:nvSpPr>
          <p:cNvPr id="1421" name="Google Shape;1421;p126"/>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cxnSp>
        <p:nvCxnSpPr>
          <p:cNvPr id="1426" name="Google Shape;1426;p12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27" name="Google Shape;1427;p12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t>‹#›</a:t>
            </a:fld>
            <a:endParaRPr/>
          </a:p>
        </p:txBody>
      </p:sp>
      <p:pic>
        <p:nvPicPr>
          <p:cNvPr id="1428" name="Google Shape;1428;p12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29" name="Google Shape;1429;p12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Comparison of ML algorithms (classifiers)</a:t>
            </a:r>
            <a:endParaRPr sz="2000">
              <a:latin typeface="Open Sans"/>
              <a:ea typeface="Open Sans"/>
              <a:cs typeface="Open Sans"/>
              <a:sym typeface="Open Sans"/>
            </a:endParaRPr>
          </a:p>
        </p:txBody>
      </p:sp>
      <p:sp>
        <p:nvSpPr>
          <p:cNvPr id="1430" name="Google Shape;1430;p127"/>
          <p:cNvSpPr txBox="1"/>
          <p:nvPr/>
        </p:nvSpPr>
        <p:spPr>
          <a:xfrm>
            <a:off x="656025" y="768525"/>
            <a:ext cx="2819400" cy="3907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In this semester we will not learn more machine learning algorithms (of course we managed to cover only the most basic - so called shallow algorithms, in the next course ML in Finance 2 we will focus among others on the boosting mechanism and neural networks, etc.). </a:t>
            </a:r>
            <a:endParaRPr sz="900">
              <a:latin typeface="Open Sans"/>
              <a:ea typeface="Open Sans"/>
              <a:cs typeface="Open Sans"/>
              <a:sym typeface="Open Sans"/>
            </a:endParaRPr>
          </a:p>
          <a:p>
            <a:pPr indent="0" lvl="0" marL="0" rtl="0" algn="just">
              <a:lnSpc>
                <a:spcPct val="150000"/>
              </a:lnSpc>
              <a:spcBef>
                <a:spcPts val="0"/>
              </a:spcBef>
              <a:spcAft>
                <a:spcPts val="0"/>
              </a:spcAft>
              <a:buNone/>
            </a:pPr>
            <a:r>
              <a:t/>
            </a:r>
            <a:endParaRPr sz="100">
              <a:latin typeface="Open Sans"/>
              <a:ea typeface="Open Sans"/>
              <a:cs typeface="Open Sans"/>
              <a:sym typeface="Open Sans"/>
            </a:endParaRPr>
          </a:p>
          <a:p>
            <a:pPr indent="0" lvl="0" marL="0" rtl="0" algn="just">
              <a:lnSpc>
                <a:spcPct val="150000"/>
              </a:lnSpc>
              <a:spcBef>
                <a:spcPts val="0"/>
              </a:spcBef>
              <a:spcAft>
                <a:spcPts val="0"/>
              </a:spcAft>
              <a:buNone/>
            </a:pPr>
            <a:r>
              <a:rPr lang="pl" sz="900">
                <a:latin typeface="Open Sans"/>
                <a:ea typeface="Open Sans"/>
                <a:cs typeface="Open Sans"/>
                <a:sym typeface="Open Sans"/>
              </a:rPr>
              <a:t>At the end, it is worth to illustrate and analyse the nature of decision boundaries of different classifiers (which we already know!). The plots show training points in solid colors and testing points semi-transparent. The lower right shows the classification accuracy on the test set. As you can see, depending on the dataset and the problem we undertake, different models show better or worse predictive properties. Sometimes it is worth relying on your intuition about the set, but it's usually better to test each model for a given problem and compare the results.</a:t>
            </a:r>
            <a:endParaRPr sz="900">
              <a:latin typeface="Open Sans"/>
              <a:ea typeface="Open Sans"/>
              <a:cs typeface="Open Sans"/>
              <a:sym typeface="Open Sans"/>
            </a:endParaRPr>
          </a:p>
        </p:txBody>
      </p:sp>
      <p:sp>
        <p:nvSpPr>
          <p:cNvPr id="1431" name="Google Shape;1431;p127"/>
          <p:cNvSpPr txBox="1"/>
          <p:nvPr/>
        </p:nvSpPr>
        <p:spPr>
          <a:xfrm>
            <a:off x="6790525" y="4654025"/>
            <a:ext cx="1393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432" name="Google Shape;1432;p127"/>
          <p:cNvGrpSpPr/>
          <p:nvPr/>
        </p:nvGrpSpPr>
        <p:grpSpPr>
          <a:xfrm>
            <a:off x="3475418" y="907681"/>
            <a:ext cx="5545354" cy="3328137"/>
            <a:chOff x="1848275" y="1201075"/>
            <a:chExt cx="4827504" cy="2947862"/>
          </a:xfrm>
        </p:grpSpPr>
        <p:pic>
          <p:nvPicPr>
            <p:cNvPr id="1433" name="Google Shape;1433;p127"/>
            <p:cNvPicPr preferRelativeResize="0"/>
            <p:nvPr/>
          </p:nvPicPr>
          <p:blipFill rotWithShape="1">
            <a:blip r:embed="rId5">
              <a:alphaModFix/>
            </a:blip>
            <a:srcRect b="0" l="0" r="63510" t="0"/>
            <a:stretch/>
          </p:blipFill>
          <p:spPr>
            <a:xfrm>
              <a:off x="1848275" y="1201075"/>
              <a:ext cx="3225426" cy="2947850"/>
            </a:xfrm>
            <a:prstGeom prst="rect">
              <a:avLst/>
            </a:prstGeom>
            <a:noFill/>
            <a:ln>
              <a:noFill/>
            </a:ln>
          </p:spPr>
        </p:pic>
        <p:pic>
          <p:nvPicPr>
            <p:cNvPr id="1434" name="Google Shape;1434;p127"/>
            <p:cNvPicPr preferRelativeResize="0"/>
            <p:nvPr/>
          </p:nvPicPr>
          <p:blipFill rotWithShape="1">
            <a:blip r:embed="rId5">
              <a:alphaModFix/>
            </a:blip>
            <a:srcRect b="0" l="45594" r="36280" t="0"/>
            <a:stretch/>
          </p:blipFill>
          <p:spPr>
            <a:xfrm>
              <a:off x="5073700" y="1201087"/>
              <a:ext cx="1602079" cy="2947850"/>
            </a:xfrm>
            <a:prstGeom prst="rect">
              <a:avLst/>
            </a:prstGeom>
            <a:noFill/>
            <a:ln>
              <a:noFill/>
            </a:ln>
          </p:spPr>
        </p:pic>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cxnSp>
        <p:nvCxnSpPr>
          <p:cNvPr id="1439" name="Google Shape;1439;p12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40" name="Google Shape;1440;p12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41" name="Google Shape;1441;p12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42" name="Google Shape;1442;p128"/>
          <p:cNvSpPr txBox="1"/>
          <p:nvPr/>
        </p:nvSpPr>
        <p:spPr>
          <a:xfrm>
            <a:off x="850500" y="2156100"/>
            <a:ext cx="74430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l" sz="2200">
                <a:latin typeface="Open Sans"/>
                <a:ea typeface="Open Sans"/>
                <a:cs typeface="Open Sans"/>
                <a:sym typeface="Open Sans"/>
              </a:rPr>
              <a:t>Chapter 4</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Crucial machine learning techniques</a:t>
            </a:r>
            <a:endParaRPr sz="2000">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2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48" name="Google Shape;1448;p12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49" name="Google Shape;1449;p12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project workflow </a:t>
            </a:r>
            <a:r>
              <a:rPr lang="pl" sz="2000">
                <a:latin typeface="Open Sans"/>
                <a:ea typeface="Open Sans"/>
                <a:cs typeface="Open Sans"/>
                <a:sym typeface="Open Sans"/>
              </a:rPr>
              <a:t>- general idea</a:t>
            </a:r>
            <a:endParaRPr sz="2000">
              <a:latin typeface="Open Sans"/>
              <a:ea typeface="Open Sans"/>
              <a:cs typeface="Open Sans"/>
              <a:sym typeface="Open Sans"/>
            </a:endParaRPr>
          </a:p>
        </p:txBody>
      </p:sp>
      <p:sp>
        <p:nvSpPr>
          <p:cNvPr id="1450" name="Google Shape;1450;p129"/>
          <p:cNvSpPr txBox="1"/>
          <p:nvPr/>
        </p:nvSpPr>
        <p:spPr>
          <a:xfrm>
            <a:off x="656025" y="676250"/>
            <a:ext cx="7986600" cy="800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1000">
                <a:latin typeface="Open Sans"/>
                <a:ea typeface="Open Sans"/>
                <a:cs typeface="Open Sans"/>
                <a:sym typeface="Open Sans"/>
              </a:rPr>
              <a:t>Most applied machine learning projects are characterized by a specific structure and hierarchy of tasks. This allows for the efficient conduct of the project (of a research and programming nature). The choice of this methodology depends among others on: the type of business problem, the organization and the ML/DS team. We will discuss the most powerful and popular workflows here. </a:t>
            </a:r>
            <a:endParaRPr sz="1100">
              <a:latin typeface="Open Sans"/>
              <a:ea typeface="Open Sans"/>
              <a:cs typeface="Open Sans"/>
              <a:sym typeface="Open Sans"/>
            </a:endParaRPr>
          </a:p>
        </p:txBody>
      </p:sp>
      <p:sp>
        <p:nvSpPr>
          <p:cNvPr id="1451" name="Google Shape;1451;p129"/>
          <p:cNvSpPr txBox="1"/>
          <p:nvPr/>
        </p:nvSpPr>
        <p:spPr>
          <a:xfrm>
            <a:off x="7195275" y="4695875"/>
            <a:ext cx="1177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DrWhy</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452" name="Google Shape;1452;p129"/>
          <p:cNvGrpSpPr/>
          <p:nvPr/>
        </p:nvGrpSpPr>
        <p:grpSpPr>
          <a:xfrm>
            <a:off x="733850" y="1415150"/>
            <a:ext cx="2703025" cy="3146200"/>
            <a:chOff x="733850" y="1415150"/>
            <a:chExt cx="2703025" cy="3146200"/>
          </a:xfrm>
        </p:grpSpPr>
        <p:sp>
          <p:nvSpPr>
            <p:cNvPr id="1453" name="Google Shape;1453;p129"/>
            <p:cNvSpPr txBox="1"/>
            <p:nvPr/>
          </p:nvSpPr>
          <p:spPr>
            <a:xfrm>
              <a:off x="953175" y="1415150"/>
              <a:ext cx="248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900">
                  <a:latin typeface="Open Sans"/>
                  <a:ea typeface="Open Sans"/>
                  <a:cs typeface="Open Sans"/>
                  <a:sym typeface="Open Sans"/>
                </a:rPr>
                <a:t>CRISP DM: Cross-industry standard process for data mining</a:t>
              </a:r>
              <a:endParaRPr b="1" sz="900">
                <a:latin typeface="Open Sans"/>
                <a:ea typeface="Open Sans"/>
                <a:cs typeface="Open Sans"/>
                <a:sym typeface="Open Sans"/>
              </a:endParaRPr>
            </a:p>
          </p:txBody>
        </p:sp>
        <p:pic>
          <p:nvPicPr>
            <p:cNvPr id="1454" name="Google Shape;1454;p129"/>
            <p:cNvPicPr preferRelativeResize="0"/>
            <p:nvPr/>
          </p:nvPicPr>
          <p:blipFill>
            <a:blip r:embed="rId5">
              <a:alphaModFix/>
            </a:blip>
            <a:stretch>
              <a:fillRect/>
            </a:stretch>
          </p:blipFill>
          <p:spPr>
            <a:xfrm>
              <a:off x="733850" y="1849851"/>
              <a:ext cx="2703025" cy="2711498"/>
            </a:xfrm>
            <a:prstGeom prst="rect">
              <a:avLst/>
            </a:prstGeom>
            <a:noFill/>
            <a:ln>
              <a:noFill/>
            </a:ln>
          </p:spPr>
        </p:pic>
      </p:grpSp>
      <p:grpSp>
        <p:nvGrpSpPr>
          <p:cNvPr id="1455" name="Google Shape;1455;p129"/>
          <p:cNvGrpSpPr/>
          <p:nvPr/>
        </p:nvGrpSpPr>
        <p:grpSpPr>
          <a:xfrm>
            <a:off x="3884250" y="1415150"/>
            <a:ext cx="4183250" cy="3283699"/>
            <a:chOff x="3884250" y="1378850"/>
            <a:chExt cx="4183250" cy="3283699"/>
          </a:xfrm>
        </p:grpSpPr>
        <p:pic>
          <p:nvPicPr>
            <p:cNvPr id="1456" name="Google Shape;1456;p129"/>
            <p:cNvPicPr preferRelativeResize="0"/>
            <p:nvPr/>
          </p:nvPicPr>
          <p:blipFill rotWithShape="1">
            <a:blip r:embed="rId6">
              <a:alphaModFix/>
            </a:blip>
            <a:srcRect b="0" l="0" r="27172" t="6200"/>
            <a:stretch/>
          </p:blipFill>
          <p:spPr>
            <a:xfrm>
              <a:off x="3884250" y="1624125"/>
              <a:ext cx="4183250" cy="3038424"/>
            </a:xfrm>
            <a:prstGeom prst="rect">
              <a:avLst/>
            </a:prstGeom>
            <a:noFill/>
            <a:ln>
              <a:noFill/>
            </a:ln>
          </p:spPr>
        </p:pic>
        <p:sp>
          <p:nvSpPr>
            <p:cNvPr id="1457" name="Google Shape;1457;p129"/>
            <p:cNvSpPr txBox="1"/>
            <p:nvPr/>
          </p:nvSpPr>
          <p:spPr>
            <a:xfrm>
              <a:off x="4232725" y="1378850"/>
              <a:ext cx="375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900">
                  <a:latin typeface="Open Sans"/>
                  <a:ea typeface="Open Sans"/>
                  <a:cs typeface="Open Sans"/>
                  <a:sym typeface="Open Sans"/>
                </a:rPr>
                <a:t>Model Development Process by DrWhy.AI</a:t>
              </a:r>
              <a:endParaRPr b="1" sz="900">
                <a:latin typeface="Open Sans"/>
                <a:ea typeface="Open Sans"/>
                <a:cs typeface="Open Sans"/>
                <a:sym typeface="Open Sans"/>
              </a:endParaRPr>
            </a:p>
          </p:txBody>
        </p:sp>
      </p:grpSp>
      <p:cxnSp>
        <p:nvCxnSpPr>
          <p:cNvPr id="1458" name="Google Shape;1458;p12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3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64" name="Google Shape;1464;p13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65" name="Google Shape;1465;p130"/>
          <p:cNvSpPr txBox="1"/>
          <p:nvPr/>
        </p:nvSpPr>
        <p:spPr>
          <a:xfrm>
            <a:off x="656025" y="275925"/>
            <a:ext cx="733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project workflow </a:t>
            </a:r>
            <a:r>
              <a:rPr lang="pl" sz="2000">
                <a:latin typeface="Open Sans"/>
                <a:ea typeface="Open Sans"/>
                <a:cs typeface="Open Sans"/>
                <a:sym typeface="Open Sans"/>
              </a:rPr>
              <a:t>- general idea (cont'd)</a:t>
            </a:r>
            <a:endParaRPr sz="2000">
              <a:latin typeface="Open Sans"/>
              <a:ea typeface="Open Sans"/>
              <a:cs typeface="Open Sans"/>
              <a:sym typeface="Open Sans"/>
            </a:endParaRPr>
          </a:p>
        </p:txBody>
      </p:sp>
      <p:sp>
        <p:nvSpPr>
          <p:cNvPr id="1466" name="Google Shape;1466;p130"/>
          <p:cNvSpPr txBox="1"/>
          <p:nvPr/>
        </p:nvSpPr>
        <p:spPr>
          <a:xfrm>
            <a:off x="7195275" y="4695875"/>
            <a:ext cx="1177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Contino</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1467" name="Google Shape;1467;p13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pic>
        <p:nvPicPr>
          <p:cNvPr id="1468" name="Google Shape;1468;p130"/>
          <p:cNvPicPr preferRelativeResize="0"/>
          <p:nvPr/>
        </p:nvPicPr>
        <p:blipFill rotWithShape="1">
          <a:blip r:embed="rId5">
            <a:alphaModFix/>
          </a:blip>
          <a:srcRect b="9863" l="3263" r="5844" t="15637"/>
          <a:stretch/>
        </p:blipFill>
        <p:spPr>
          <a:xfrm>
            <a:off x="712625" y="1086713"/>
            <a:ext cx="7338600" cy="3383228"/>
          </a:xfrm>
          <a:prstGeom prst="rect">
            <a:avLst/>
          </a:prstGeom>
          <a:noFill/>
          <a:ln>
            <a:noFill/>
          </a:ln>
        </p:spPr>
      </p:pic>
      <p:sp>
        <p:nvSpPr>
          <p:cNvPr id="1469" name="Google Shape;1469;p130"/>
          <p:cNvSpPr txBox="1"/>
          <p:nvPr/>
        </p:nvSpPr>
        <p:spPr>
          <a:xfrm>
            <a:off x="620650" y="768513"/>
            <a:ext cx="24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latin typeface="Open Sans"/>
                <a:ea typeface="Open Sans"/>
                <a:cs typeface="Open Sans"/>
                <a:sym typeface="Open Sans"/>
              </a:rPr>
              <a:t>Data Science cycle</a:t>
            </a:r>
            <a:endParaRPr b="1" sz="1000">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75" name="Google Shape;1475;p13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76" name="Google Shape;1476;p13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project workflow </a:t>
            </a:r>
            <a:r>
              <a:rPr lang="pl" sz="2000">
                <a:latin typeface="Open Sans"/>
                <a:ea typeface="Open Sans"/>
                <a:cs typeface="Open Sans"/>
                <a:sym typeface="Open Sans"/>
              </a:rPr>
              <a:t>- MLOps</a:t>
            </a:r>
            <a:endParaRPr sz="2000">
              <a:latin typeface="Open Sans"/>
              <a:ea typeface="Open Sans"/>
              <a:cs typeface="Open Sans"/>
              <a:sym typeface="Open Sans"/>
            </a:endParaRPr>
          </a:p>
        </p:txBody>
      </p:sp>
      <p:sp>
        <p:nvSpPr>
          <p:cNvPr id="1477" name="Google Shape;1477;p131"/>
          <p:cNvSpPr txBox="1"/>
          <p:nvPr/>
        </p:nvSpPr>
        <p:spPr>
          <a:xfrm>
            <a:off x="656025" y="676250"/>
            <a:ext cx="7830000" cy="1362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900">
                <a:latin typeface="Open Sans"/>
                <a:ea typeface="Open Sans"/>
                <a:cs typeface="Open Sans"/>
                <a:sym typeface="Open Sans"/>
              </a:rPr>
              <a:t>MLOps is a </a:t>
            </a:r>
            <a:r>
              <a:rPr b="1" lang="pl" sz="900">
                <a:latin typeface="Open Sans"/>
                <a:ea typeface="Open Sans"/>
                <a:cs typeface="Open Sans"/>
                <a:sym typeface="Open Sans"/>
              </a:rPr>
              <a:t>set of practices</a:t>
            </a:r>
            <a:r>
              <a:rPr lang="pl" sz="900">
                <a:latin typeface="Open Sans"/>
                <a:ea typeface="Open Sans"/>
                <a:cs typeface="Open Sans"/>
                <a:sym typeface="Open Sans"/>
              </a:rPr>
              <a:t> that aims to </a:t>
            </a:r>
            <a:r>
              <a:rPr b="1" lang="pl" sz="900">
                <a:latin typeface="Open Sans"/>
                <a:ea typeface="Open Sans"/>
                <a:cs typeface="Open Sans"/>
                <a:sym typeface="Open Sans"/>
              </a:rPr>
              <a:t>deploy and maintain machine learning</a:t>
            </a:r>
            <a:r>
              <a:rPr lang="pl" sz="900">
                <a:latin typeface="Open Sans"/>
                <a:ea typeface="Open Sans"/>
                <a:cs typeface="Open Sans"/>
                <a:sym typeface="Open Sans"/>
              </a:rPr>
              <a:t> models in production </a:t>
            </a:r>
            <a:r>
              <a:rPr b="1" lang="pl" sz="900">
                <a:latin typeface="Open Sans"/>
                <a:ea typeface="Open Sans"/>
                <a:cs typeface="Open Sans"/>
                <a:sym typeface="Open Sans"/>
              </a:rPr>
              <a:t>reliably</a:t>
            </a:r>
            <a:r>
              <a:rPr lang="pl" sz="900">
                <a:latin typeface="Open Sans"/>
                <a:ea typeface="Open Sans"/>
                <a:cs typeface="Open Sans"/>
                <a:sym typeface="Open Sans"/>
              </a:rPr>
              <a:t> and </a:t>
            </a:r>
            <a:r>
              <a:rPr b="1" lang="pl" sz="900">
                <a:latin typeface="Open Sans"/>
                <a:ea typeface="Open Sans"/>
                <a:cs typeface="Open Sans"/>
                <a:sym typeface="Open Sans"/>
              </a:rPr>
              <a:t>efficiently</a:t>
            </a:r>
            <a:r>
              <a:rPr lang="pl" sz="900">
                <a:latin typeface="Open Sans"/>
                <a:ea typeface="Open Sans"/>
                <a:cs typeface="Open Sans"/>
                <a:sym typeface="Open Sans"/>
              </a:rPr>
              <a:t>. The word is a compound of "machine learning" and the continuous development practice of DevOps in the software field. Machine learning models are tested and developed in isolated experimental systems. When an algorithm is ready to be launched, MLOps is practiced between Data Scientists, DevOps, and Machine Learning engineers to transition the algorithm to production systems. Similar to DevOps or DataOps approaches, MLOps seeks to increase automation and improve the quality of production models, while also focusing on business and regulatory requirements.</a:t>
            </a:r>
            <a:endParaRPr sz="1000">
              <a:latin typeface="Open Sans"/>
              <a:ea typeface="Open Sans"/>
              <a:cs typeface="Open Sans"/>
              <a:sym typeface="Open Sans"/>
            </a:endParaRPr>
          </a:p>
        </p:txBody>
      </p:sp>
      <p:sp>
        <p:nvSpPr>
          <p:cNvPr id="1478" name="Google Shape;1478;p131"/>
          <p:cNvSpPr txBox="1"/>
          <p:nvPr/>
        </p:nvSpPr>
        <p:spPr>
          <a:xfrm>
            <a:off x="6315375" y="4695875"/>
            <a:ext cx="2057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Wikipedia</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Medium</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6"/>
              </a:rPr>
              <a:t>Arrikt</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1479" name="Google Shape;1479;p13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pic>
        <p:nvPicPr>
          <p:cNvPr id="1480" name="Google Shape;1480;p131"/>
          <p:cNvPicPr preferRelativeResize="0"/>
          <p:nvPr/>
        </p:nvPicPr>
        <p:blipFill rotWithShape="1">
          <a:blip r:embed="rId7">
            <a:alphaModFix/>
          </a:blip>
          <a:srcRect b="0" l="0" r="0" t="12388"/>
          <a:stretch/>
        </p:blipFill>
        <p:spPr>
          <a:xfrm>
            <a:off x="4237900" y="1903600"/>
            <a:ext cx="4623050" cy="2677875"/>
          </a:xfrm>
          <a:prstGeom prst="rect">
            <a:avLst/>
          </a:prstGeom>
          <a:noFill/>
          <a:ln>
            <a:noFill/>
          </a:ln>
        </p:spPr>
      </p:pic>
      <p:pic>
        <p:nvPicPr>
          <p:cNvPr id="1481" name="Google Shape;1481;p131"/>
          <p:cNvPicPr preferRelativeResize="0"/>
          <p:nvPr/>
        </p:nvPicPr>
        <p:blipFill>
          <a:blip r:embed="rId8">
            <a:alphaModFix/>
          </a:blip>
          <a:stretch>
            <a:fillRect/>
          </a:stretch>
        </p:blipFill>
        <p:spPr>
          <a:xfrm>
            <a:off x="394625" y="2295099"/>
            <a:ext cx="3560274" cy="167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32"/>
          <p:cNvSpPr txBox="1"/>
          <p:nvPr/>
        </p:nvSpPr>
        <p:spPr>
          <a:xfrm>
            <a:off x="656025" y="275925"/>
            <a:ext cx="815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Problem definition - </a:t>
            </a:r>
            <a:r>
              <a:rPr lang="pl" sz="2000">
                <a:latin typeface="Open Sans"/>
                <a:ea typeface="Open Sans"/>
                <a:cs typeface="Open Sans"/>
                <a:sym typeface="Open Sans"/>
              </a:rPr>
              <a:t>problem statement worksheet approach</a:t>
            </a:r>
            <a:endParaRPr sz="2000">
              <a:latin typeface="Open Sans"/>
              <a:ea typeface="Open Sans"/>
              <a:cs typeface="Open Sans"/>
              <a:sym typeface="Open Sans"/>
            </a:endParaRPr>
          </a:p>
        </p:txBody>
      </p:sp>
      <p:sp>
        <p:nvSpPr>
          <p:cNvPr id="1487" name="Google Shape;1487;p132"/>
          <p:cNvSpPr txBox="1"/>
          <p:nvPr/>
        </p:nvSpPr>
        <p:spPr>
          <a:xfrm>
            <a:off x="7053750" y="4269988"/>
            <a:ext cx="1539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3"/>
              </a:rPr>
              <a:t>Betty Wu Talk</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1488" name="Google Shape;1488;p13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89" name="Google Shape;1489;p132"/>
          <p:cNvSpPr txBox="1"/>
          <p:nvPr>
            <p:ph idx="12" type="sldNum"/>
          </p:nvPr>
        </p:nvSpPr>
        <p:spPr>
          <a:xfrm>
            <a:off x="5978348" y="4788125"/>
            <a:ext cx="25077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90" name="Google Shape;1490;p132"/>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1491" name="Google Shape;1491;p132"/>
          <p:cNvSpPr txBox="1"/>
          <p:nvPr/>
        </p:nvSpPr>
        <p:spPr>
          <a:xfrm>
            <a:off x="656025" y="676250"/>
            <a:ext cx="3086700" cy="3109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1000">
                <a:latin typeface="Open Sans"/>
                <a:ea typeface="Open Sans"/>
                <a:cs typeface="Open Sans"/>
                <a:sym typeface="Open Sans"/>
              </a:rPr>
              <a:t>At the beginning of any ML consulting project, it is good practice to formulate a problem </a:t>
            </a:r>
            <a:r>
              <a:rPr b="1" lang="pl" sz="1000">
                <a:latin typeface="Open Sans"/>
                <a:ea typeface="Open Sans"/>
                <a:cs typeface="Open Sans"/>
                <a:sym typeface="Open Sans"/>
              </a:rPr>
              <a:t>statement worksheet</a:t>
            </a:r>
            <a:r>
              <a:rPr lang="pl" sz="1000">
                <a:latin typeface="Open Sans"/>
                <a:ea typeface="Open Sans"/>
                <a:cs typeface="Open Sans"/>
                <a:sym typeface="Open Sans"/>
              </a:rPr>
              <a:t> - a document that formalizes at a basic level the definition of the business task we will be tackling. This document is an excellent initiator (constitutes a document binding between the parties) and allows you to plan a complete project using nearly any project management technique (for instance scrum etc.). The masters in preparing such worksheets are consulting firms (e.g., top-3: McKinsey, BCG, Bain).  Let's analyze the worksheet template used by McKinsey:</a:t>
            </a:r>
            <a:endParaRPr sz="1000">
              <a:latin typeface="Open Sans"/>
              <a:ea typeface="Open Sans"/>
              <a:cs typeface="Open Sans"/>
              <a:sym typeface="Open Sans"/>
            </a:endParaRPr>
          </a:p>
        </p:txBody>
      </p:sp>
      <p:pic>
        <p:nvPicPr>
          <p:cNvPr id="1492" name="Google Shape;1492;p132"/>
          <p:cNvPicPr preferRelativeResize="0"/>
          <p:nvPr/>
        </p:nvPicPr>
        <p:blipFill rotWithShape="1">
          <a:blip r:embed="rId5">
            <a:alphaModFix/>
          </a:blip>
          <a:srcRect b="5096" l="0" r="0" t="0"/>
          <a:stretch/>
        </p:blipFill>
        <p:spPr>
          <a:xfrm>
            <a:off x="3806400" y="768526"/>
            <a:ext cx="5190052" cy="350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cxnSp>
        <p:nvCxnSpPr>
          <p:cNvPr id="1497" name="Google Shape;1497;p13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98" name="Google Shape;1498;p13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499" name="Google Shape;1499;p13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00" name="Google Shape;1500;p13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Dataset preparation steps</a:t>
            </a:r>
            <a:endParaRPr sz="2000">
              <a:latin typeface="Open Sans"/>
              <a:ea typeface="Open Sans"/>
              <a:cs typeface="Open Sans"/>
              <a:sym typeface="Open Sans"/>
            </a:endParaRPr>
          </a:p>
        </p:txBody>
      </p:sp>
      <p:sp>
        <p:nvSpPr>
          <p:cNvPr id="1501" name="Google Shape;1501;p133"/>
          <p:cNvSpPr txBox="1"/>
          <p:nvPr/>
        </p:nvSpPr>
        <p:spPr>
          <a:xfrm>
            <a:off x="656025" y="676250"/>
            <a:ext cx="7830000" cy="380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After collecting the business requirements and designing the project/experiment, the next step is to prepare the data for the project implementation. We usually distinguish the following elements of such a data preparation process: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Defining / selecting the necessary data and their source</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Data ingestion - data extraction from source systems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Transforming data to a convenient analytical form (preferably homogeneous for all sets)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Initial data exploration (e.g. with visualizations) and validation</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Combining data sets into one (if effective at this stage - depending on the project)</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Eventual division of the set into {train, validation, test} or {train+validation and test}. </a:t>
            </a:r>
            <a:r>
              <a:rPr lang="pl" sz="1000" u="sng">
                <a:latin typeface="Open Sans"/>
                <a:ea typeface="Open Sans"/>
                <a:cs typeface="Open Sans"/>
                <a:sym typeface="Open Sans"/>
              </a:rPr>
              <a:t>Note</a:t>
            </a:r>
            <a:r>
              <a:rPr lang="pl" sz="1000">
                <a:latin typeface="Open Sans"/>
                <a:ea typeface="Open Sans"/>
                <a:cs typeface="Open Sans"/>
                <a:sym typeface="Open Sans"/>
              </a:rPr>
              <a:t>: All transformations performed on the training set should be applicable later on the test set, e.g. parameters learned on the training set for normalisation should also be used for the same transformation on the test set.</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Data cleaning like missing imputation</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Feature engineering - generation of new variables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Extensive exploratory data analysis (preferably using visualizations and statistics)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Initial feature selection process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Eventual balancing target variable classes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Efficient data saving to a universal format (preferred by models)</a:t>
            </a:r>
            <a:endParaRPr sz="10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cxnSp>
        <p:nvCxnSpPr>
          <p:cNvPr id="220" name="Google Shape;220;p3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21" name="Google Shape;221;p3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22" name="Google Shape;222;p3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23" name="Google Shape;223;p3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What is Machine Learning?</a:t>
            </a:r>
            <a:endParaRPr b="1" sz="2000">
              <a:latin typeface="Open Sans"/>
              <a:ea typeface="Open Sans"/>
              <a:cs typeface="Open Sans"/>
              <a:sym typeface="Open Sans"/>
            </a:endParaRPr>
          </a:p>
        </p:txBody>
      </p:sp>
      <p:sp>
        <p:nvSpPr>
          <p:cNvPr id="224" name="Google Shape;224;p35"/>
          <p:cNvSpPr txBox="1"/>
          <p:nvPr/>
        </p:nvSpPr>
        <p:spPr>
          <a:xfrm>
            <a:off x="656025" y="839150"/>
            <a:ext cx="7830000" cy="351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a:latin typeface="Open Sans"/>
                <a:ea typeface="Open Sans"/>
                <a:cs typeface="Open Sans"/>
                <a:sym typeface="Open Sans"/>
              </a:rPr>
              <a:t>Machine learning (ML) is the process of using mathematical models of data to help a </a:t>
            </a:r>
            <a:r>
              <a:rPr b="1" lang="pl">
                <a:latin typeface="Open Sans"/>
                <a:ea typeface="Open Sans"/>
                <a:cs typeface="Open Sans"/>
                <a:sym typeface="Open Sans"/>
              </a:rPr>
              <a:t>computer learn</a:t>
            </a:r>
            <a:r>
              <a:rPr lang="pl">
                <a:latin typeface="Open Sans"/>
                <a:ea typeface="Open Sans"/>
                <a:cs typeface="Open Sans"/>
                <a:sym typeface="Open Sans"/>
              </a:rPr>
              <a:t> </a:t>
            </a:r>
            <a:r>
              <a:rPr b="1" lang="pl">
                <a:latin typeface="Open Sans"/>
                <a:ea typeface="Open Sans"/>
                <a:cs typeface="Open Sans"/>
                <a:sym typeface="Open Sans"/>
              </a:rPr>
              <a:t>without direct instruction</a:t>
            </a:r>
            <a:r>
              <a:rPr lang="pl">
                <a:latin typeface="Open Sans"/>
                <a:ea typeface="Open Sans"/>
                <a:cs typeface="Open Sans"/>
                <a:sym typeface="Open Sans"/>
              </a:rPr>
              <a:t>. It’s considered a subset of artificial intelligence (AI). Machine learning uses algorithms to identify patterns within data, and those patterns are then used to </a:t>
            </a:r>
            <a:r>
              <a:rPr b="1" lang="pl">
                <a:latin typeface="Open Sans"/>
                <a:ea typeface="Open Sans"/>
                <a:cs typeface="Open Sans"/>
                <a:sym typeface="Open Sans"/>
              </a:rPr>
              <a:t>create a data model that can make</a:t>
            </a:r>
            <a:r>
              <a:rPr lang="pl">
                <a:latin typeface="Open Sans"/>
                <a:ea typeface="Open Sans"/>
                <a:cs typeface="Open Sans"/>
                <a:sym typeface="Open Sans"/>
              </a:rPr>
              <a:t> </a:t>
            </a:r>
            <a:r>
              <a:rPr b="1" lang="pl">
                <a:latin typeface="Open Sans"/>
                <a:ea typeface="Open Sans"/>
                <a:cs typeface="Open Sans"/>
                <a:sym typeface="Open Sans"/>
              </a:rPr>
              <a:t>predictions</a:t>
            </a:r>
            <a:r>
              <a:rPr lang="pl">
                <a:latin typeface="Open Sans"/>
                <a:ea typeface="Open Sans"/>
                <a:cs typeface="Open Sans"/>
                <a:sym typeface="Open Sans"/>
              </a:rPr>
              <a:t>. With increased data and experience, the results of machine learning are more accurate—much like how humans improve with more practice. </a:t>
            </a:r>
            <a:endParaRPr>
              <a:latin typeface="Open Sans"/>
              <a:ea typeface="Open Sans"/>
              <a:cs typeface="Open Sans"/>
              <a:sym typeface="Open Sans"/>
            </a:endParaRPr>
          </a:p>
          <a:p>
            <a:pPr indent="0" lvl="0" marL="0" rtl="0" algn="just">
              <a:lnSpc>
                <a:spcPct val="150000"/>
              </a:lnSpc>
              <a:spcBef>
                <a:spcPts val="800"/>
              </a:spcBef>
              <a:spcAft>
                <a:spcPts val="0"/>
              </a:spcAft>
              <a:buNone/>
            </a:pPr>
            <a:r>
              <a:rPr lang="pl">
                <a:latin typeface="Open Sans"/>
                <a:ea typeface="Open Sans"/>
                <a:cs typeface="Open Sans"/>
                <a:sym typeface="Open Sans"/>
              </a:rPr>
              <a:t>The </a:t>
            </a:r>
            <a:r>
              <a:rPr b="1" lang="pl">
                <a:latin typeface="Open Sans"/>
                <a:ea typeface="Open Sans"/>
                <a:cs typeface="Open Sans"/>
                <a:sym typeface="Open Sans"/>
              </a:rPr>
              <a:t>adaptability </a:t>
            </a:r>
            <a:r>
              <a:rPr lang="pl">
                <a:latin typeface="Open Sans"/>
                <a:ea typeface="Open Sans"/>
                <a:cs typeface="Open Sans"/>
                <a:sym typeface="Open Sans"/>
              </a:rPr>
              <a:t>of machine learning makes it a great choice in scenarios where the data is always changing, the nature of the request or task are always shifting, or coding a solution would be effectively impossible.</a:t>
            </a:r>
            <a:endParaRPr>
              <a:latin typeface="Open Sans"/>
              <a:ea typeface="Open Sans"/>
              <a:cs typeface="Open Sans"/>
              <a:sym typeface="Open Sans"/>
            </a:endParaRPr>
          </a:p>
          <a:p>
            <a:pPr indent="0" lvl="0" marL="0" rtl="0" algn="just">
              <a:lnSpc>
                <a:spcPct val="150000"/>
              </a:lnSpc>
              <a:spcBef>
                <a:spcPts val="800"/>
              </a:spcBef>
              <a:spcAft>
                <a:spcPts val="800"/>
              </a:spcAft>
              <a:buNone/>
            </a:pPr>
            <a:r>
              <a:rPr lang="pl">
                <a:latin typeface="Open Sans"/>
                <a:ea typeface="Open Sans"/>
                <a:cs typeface="Open Sans"/>
                <a:sym typeface="Open Sans"/>
              </a:rPr>
              <a:t>[source: </a:t>
            </a:r>
            <a:r>
              <a:rPr lang="pl" u="sng">
                <a:solidFill>
                  <a:schemeClr val="hlink"/>
                </a:solidFill>
                <a:latin typeface="Open Sans"/>
                <a:ea typeface="Open Sans"/>
                <a:cs typeface="Open Sans"/>
                <a:sym typeface="Open Sans"/>
                <a:hlinkClick r:id="rId4"/>
              </a:rPr>
              <a:t>Microsoft Azure</a:t>
            </a:r>
            <a:r>
              <a:rPr lang="p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cxnSp>
        <p:nvCxnSpPr>
          <p:cNvPr id="1506" name="Google Shape;1506;p13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07" name="Google Shape;1507;p13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08" name="Google Shape;1508;p13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09" name="Google Shape;1509;p134"/>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Exploratory data analysis</a:t>
            </a:r>
            <a:endParaRPr sz="2000">
              <a:latin typeface="Open Sans"/>
              <a:ea typeface="Open Sans"/>
              <a:cs typeface="Open Sans"/>
              <a:sym typeface="Open Sans"/>
            </a:endParaRPr>
          </a:p>
        </p:txBody>
      </p:sp>
      <p:sp>
        <p:nvSpPr>
          <p:cNvPr id="1510" name="Google Shape;1510;p134"/>
          <p:cNvSpPr txBox="1"/>
          <p:nvPr/>
        </p:nvSpPr>
        <p:spPr>
          <a:xfrm>
            <a:off x="656025" y="676250"/>
            <a:ext cx="2456700" cy="3648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900">
                <a:latin typeface="Open Sans"/>
                <a:ea typeface="Open Sans"/>
                <a:cs typeface="Open Sans"/>
                <a:sym typeface="Open Sans"/>
              </a:rPr>
              <a:t>The </a:t>
            </a:r>
            <a:r>
              <a:rPr b="1" lang="pl" sz="900">
                <a:latin typeface="Open Sans"/>
                <a:ea typeface="Open Sans"/>
                <a:cs typeface="Open Sans"/>
                <a:sym typeface="Open Sans"/>
              </a:rPr>
              <a:t>exploratory data analysis</a:t>
            </a:r>
            <a:r>
              <a:rPr lang="pl" sz="900">
                <a:latin typeface="Open Sans"/>
                <a:ea typeface="Open Sans"/>
                <a:cs typeface="Open Sans"/>
                <a:sym typeface="Open Sans"/>
              </a:rPr>
              <a:t> (EDA) stage is designed to help us build up both a general and detailed picture of the data we have (EDA is used to </a:t>
            </a:r>
            <a:r>
              <a:rPr b="1" lang="pl" sz="900">
                <a:latin typeface="Open Sans"/>
                <a:ea typeface="Open Sans"/>
                <a:cs typeface="Open Sans"/>
                <a:sym typeface="Open Sans"/>
              </a:rPr>
              <a:t>summarize their main characteristics</a:t>
            </a:r>
            <a:r>
              <a:rPr lang="pl" sz="900">
                <a:latin typeface="Open Sans"/>
                <a:ea typeface="Open Sans"/>
                <a:cs typeface="Open Sans"/>
                <a:sym typeface="Open Sans"/>
              </a:rPr>
              <a:t>). In the first instance, we can perform a relatively simple </a:t>
            </a:r>
            <a:r>
              <a:rPr b="1" lang="pl" sz="900">
                <a:latin typeface="Open Sans"/>
                <a:ea typeface="Open Sans"/>
                <a:cs typeface="Open Sans"/>
                <a:sym typeface="Open Sans"/>
              </a:rPr>
              <a:t>visual analysis</a:t>
            </a:r>
            <a:r>
              <a:rPr lang="pl" sz="900">
                <a:latin typeface="Open Sans"/>
                <a:ea typeface="Open Sans"/>
                <a:cs typeface="Open Sans"/>
                <a:sym typeface="Open Sans"/>
              </a:rPr>
              <a:t>. In the case of tabular data, this involves analysing sets of data stored in a data frame (e.g. in the case of a project using images, we will look at images from the set). Furthermore, we should use </a:t>
            </a:r>
            <a:r>
              <a:rPr b="1" lang="pl" sz="900">
                <a:latin typeface="Open Sans"/>
                <a:ea typeface="Open Sans"/>
                <a:cs typeface="Open Sans"/>
                <a:sym typeface="Open Sans"/>
              </a:rPr>
              <a:t>visualisation techniques</a:t>
            </a:r>
            <a:r>
              <a:rPr lang="pl" sz="900">
                <a:latin typeface="Open Sans"/>
                <a:ea typeface="Open Sans"/>
                <a:cs typeface="Open Sans"/>
                <a:sym typeface="Open Sans"/>
              </a:rPr>
              <a:t> (both univariate - single variable, bivariate - two variables, and multivariate - several variables) to better analyse the data. The image on the right shows a 'guide' to visualisations by application.</a:t>
            </a:r>
            <a:endParaRPr sz="1000">
              <a:latin typeface="Open Sans"/>
              <a:ea typeface="Open Sans"/>
              <a:cs typeface="Open Sans"/>
              <a:sym typeface="Open Sans"/>
            </a:endParaRPr>
          </a:p>
        </p:txBody>
      </p:sp>
      <p:pic>
        <p:nvPicPr>
          <p:cNvPr id="1511" name="Google Shape;1511;p134"/>
          <p:cNvPicPr preferRelativeResize="0"/>
          <p:nvPr/>
        </p:nvPicPr>
        <p:blipFill rotWithShape="1">
          <a:blip r:embed="rId4">
            <a:alphaModFix/>
          </a:blip>
          <a:srcRect b="8180" l="6222" r="6753" t="10742"/>
          <a:stretch/>
        </p:blipFill>
        <p:spPr>
          <a:xfrm>
            <a:off x="3153856" y="768525"/>
            <a:ext cx="5362842" cy="3744475"/>
          </a:xfrm>
          <a:prstGeom prst="rect">
            <a:avLst/>
          </a:prstGeom>
          <a:noFill/>
          <a:ln>
            <a:noFill/>
          </a:ln>
        </p:spPr>
      </p:pic>
      <p:sp>
        <p:nvSpPr>
          <p:cNvPr id="1512" name="Google Shape;1512;p134"/>
          <p:cNvSpPr txBox="1"/>
          <p:nvPr/>
        </p:nvSpPr>
        <p:spPr>
          <a:xfrm>
            <a:off x="6934300" y="4695888"/>
            <a:ext cx="1287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TapClicks</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cxnSp>
        <p:nvCxnSpPr>
          <p:cNvPr id="1517" name="Google Shape;1517;p13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18" name="Google Shape;1518;p13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19" name="Google Shape;1519;p13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20" name="Google Shape;1520;p13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Exploratory data analysis with statistics </a:t>
            </a:r>
            <a:endParaRPr sz="2000">
              <a:latin typeface="Open Sans"/>
              <a:ea typeface="Open Sans"/>
              <a:cs typeface="Open Sans"/>
              <a:sym typeface="Open Sans"/>
            </a:endParaRPr>
          </a:p>
        </p:txBody>
      </p:sp>
      <p:sp>
        <p:nvSpPr>
          <p:cNvPr id="1521" name="Google Shape;1521;p135"/>
          <p:cNvSpPr txBox="1"/>
          <p:nvPr/>
        </p:nvSpPr>
        <p:spPr>
          <a:xfrm>
            <a:off x="656025" y="698275"/>
            <a:ext cx="2597400" cy="3648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900">
                <a:latin typeface="Open Sans"/>
                <a:ea typeface="Open Sans"/>
                <a:cs typeface="Open Sans"/>
                <a:sym typeface="Open Sans"/>
              </a:rPr>
              <a:t>In addition to visual analysis, it is also useful to use statistical tools to explore properties and relationships between data. In the first instance, the use of </a:t>
            </a:r>
            <a:r>
              <a:rPr b="1" lang="pl" sz="900">
                <a:latin typeface="Open Sans"/>
                <a:ea typeface="Open Sans"/>
                <a:cs typeface="Open Sans"/>
                <a:sym typeface="Open Sans"/>
              </a:rPr>
              <a:t>univariate analysis</a:t>
            </a:r>
            <a:r>
              <a:rPr lang="pl" sz="900">
                <a:latin typeface="Open Sans"/>
                <a:ea typeface="Open Sans"/>
                <a:cs typeface="Open Sans"/>
                <a:sym typeface="Open Sans"/>
              </a:rPr>
              <a:t> is recommended. We want to examine what properties single variables have, e.g. using 1) descriptive statistics (frequency table, mean, standard deviation, skewness, kurtosis, quantiles) 2) one-sample tests, 3) tests for autocorrelation, white noise (for time series), etc. Next, we want to check the </a:t>
            </a:r>
            <a:r>
              <a:rPr b="1" lang="pl" sz="900">
                <a:latin typeface="Open Sans"/>
                <a:ea typeface="Open Sans"/>
                <a:cs typeface="Open Sans"/>
                <a:sym typeface="Open Sans"/>
              </a:rPr>
              <a:t>multivariate statistics</a:t>
            </a:r>
            <a:r>
              <a:rPr lang="pl" sz="900">
                <a:latin typeface="Open Sans"/>
                <a:ea typeface="Open Sans"/>
                <a:cs typeface="Open Sans"/>
                <a:sym typeface="Open Sans"/>
              </a:rPr>
              <a:t>. The table on the right shows the most common measures and tests of association between variables of different types (source: Statistics &amp; Explanatory Data Analysis course, Dr Marcin Chlebus, Dr Ewa Cukrowska - Torzewska). </a:t>
            </a:r>
            <a:endParaRPr sz="1000">
              <a:latin typeface="Open Sans"/>
              <a:ea typeface="Open Sans"/>
              <a:cs typeface="Open Sans"/>
              <a:sym typeface="Open Sans"/>
            </a:endParaRPr>
          </a:p>
        </p:txBody>
      </p:sp>
      <p:pic>
        <p:nvPicPr>
          <p:cNvPr id="1522" name="Google Shape;1522;p135"/>
          <p:cNvPicPr preferRelativeResize="0"/>
          <p:nvPr/>
        </p:nvPicPr>
        <p:blipFill rotWithShape="1">
          <a:blip r:embed="rId4">
            <a:alphaModFix/>
          </a:blip>
          <a:srcRect b="1409" l="0" r="0" t="-1410"/>
          <a:stretch/>
        </p:blipFill>
        <p:spPr>
          <a:xfrm>
            <a:off x="3313050" y="755425"/>
            <a:ext cx="5554475" cy="3363126"/>
          </a:xfrm>
          <a:prstGeom prst="rect">
            <a:avLst/>
          </a:prstGeom>
          <a:noFill/>
          <a:ln>
            <a:noFill/>
          </a:ln>
        </p:spPr>
      </p:pic>
      <p:sp>
        <p:nvSpPr>
          <p:cNvPr id="1523" name="Google Shape;1523;p135"/>
          <p:cNvSpPr txBox="1"/>
          <p:nvPr/>
        </p:nvSpPr>
        <p:spPr>
          <a:xfrm>
            <a:off x="657000" y="4199950"/>
            <a:ext cx="7830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900">
                <a:latin typeface="Open Sans"/>
                <a:ea typeface="Open Sans"/>
                <a:cs typeface="Open Sans"/>
                <a:sym typeface="Open Sans"/>
              </a:rPr>
              <a:t>In addition, we can use various Unsupervised Learning techniques here, e.g. dimension reduction (principal component analysis), etc.</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cxnSp>
        <p:nvCxnSpPr>
          <p:cNvPr id="1528" name="Google Shape;1528;p13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29" name="Google Shape;1529;p13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30" name="Google Shape;1530;p13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31" name="Google Shape;1531;p13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Data imputation</a:t>
            </a:r>
            <a:endParaRPr sz="2000">
              <a:latin typeface="Open Sans"/>
              <a:ea typeface="Open Sans"/>
              <a:cs typeface="Open Sans"/>
              <a:sym typeface="Open Sans"/>
            </a:endParaRPr>
          </a:p>
        </p:txBody>
      </p:sp>
      <p:sp>
        <p:nvSpPr>
          <p:cNvPr id="1532" name="Google Shape;1532;p136"/>
          <p:cNvSpPr txBox="1"/>
          <p:nvPr/>
        </p:nvSpPr>
        <p:spPr>
          <a:xfrm>
            <a:off x="656025" y="697350"/>
            <a:ext cx="3581100" cy="149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50">
                <a:latin typeface="Open Sans"/>
                <a:ea typeface="Open Sans"/>
                <a:cs typeface="Open Sans"/>
                <a:sym typeface="Open Sans"/>
              </a:rPr>
              <a:t>When working with real data you will always encounter the problem of </a:t>
            </a:r>
            <a:r>
              <a:rPr b="1" lang="pl" sz="850">
                <a:latin typeface="Open Sans"/>
                <a:ea typeface="Open Sans"/>
                <a:cs typeface="Open Sans"/>
                <a:sym typeface="Open Sans"/>
              </a:rPr>
              <a:t>missing values</a:t>
            </a:r>
            <a:r>
              <a:rPr lang="pl" sz="850">
                <a:latin typeface="Open Sans"/>
                <a:ea typeface="Open Sans"/>
                <a:cs typeface="Open Sans"/>
                <a:sym typeface="Open Sans"/>
              </a:rPr>
              <a:t>. There can be many reasons for this, but first and foremost the cause of the missing values can be attributed to: the data does not exist, the data was not  captured by a hardware, software or human error, the data was deleted, etc. The figure on the right shows the most general classification of reasons for missing data. </a:t>
            </a:r>
            <a:endParaRPr sz="850">
              <a:latin typeface="Open Sans"/>
              <a:ea typeface="Open Sans"/>
              <a:cs typeface="Open Sans"/>
              <a:sym typeface="Open Sans"/>
            </a:endParaRPr>
          </a:p>
        </p:txBody>
      </p:sp>
      <p:sp>
        <p:nvSpPr>
          <p:cNvPr id="1533" name="Google Shape;1533;p136"/>
          <p:cNvSpPr txBox="1"/>
          <p:nvPr/>
        </p:nvSpPr>
        <p:spPr>
          <a:xfrm>
            <a:off x="7199025" y="4695863"/>
            <a:ext cx="1287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Kaggle</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534" name="Google Shape;1534;p136"/>
          <p:cNvSpPr txBox="1"/>
          <p:nvPr/>
        </p:nvSpPr>
        <p:spPr>
          <a:xfrm>
            <a:off x="634800" y="2123150"/>
            <a:ext cx="8176500" cy="2474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50">
                <a:latin typeface="Open Sans"/>
                <a:ea typeface="Open Sans"/>
                <a:cs typeface="Open Sans"/>
                <a:sym typeface="Open Sans"/>
              </a:rPr>
              <a:t>We distinguish the following techniques for dealing with the problem of missing values:</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do nothing (some machine learning algorithms can deal with this problem automatically)</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remove missing variables/columns (consider it when the variable has more than ~10% missings and is not crucial for the analysis) or examples/raws (avoid if possible, especially if your dataset is small and missings are not random)</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fill in (imputation) the missing values using: </a:t>
            </a:r>
            <a:endParaRPr sz="850">
              <a:latin typeface="Open Sans"/>
              <a:ea typeface="Open Sans"/>
              <a:cs typeface="Open Sans"/>
              <a:sym typeface="Open Sans"/>
            </a:endParaRPr>
          </a:p>
          <a:p>
            <a:pPr indent="-282575" lvl="1" marL="9144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univariate techniques (use only one feature):</a:t>
            </a:r>
            <a:endParaRPr sz="850">
              <a:latin typeface="Open Sans"/>
              <a:ea typeface="Open Sans"/>
              <a:cs typeface="Open Sans"/>
              <a:sym typeface="Open Sans"/>
            </a:endParaRPr>
          </a:p>
          <a:p>
            <a:pPr indent="-282575" lvl="2" marL="13716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for continuous variables: use constant (like 0); use statistics like: mean/median/mode (globally or in the subgroup); use random value from assumed distribution;</a:t>
            </a:r>
            <a:endParaRPr sz="850">
              <a:latin typeface="Open Sans"/>
              <a:ea typeface="Open Sans"/>
              <a:cs typeface="Open Sans"/>
              <a:sym typeface="Open Sans"/>
            </a:endParaRPr>
          </a:p>
          <a:p>
            <a:pPr indent="-282575" lvl="2" marL="13716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for categorical variables: encode missing as additional “missing” category; replace with mode (globally or in the subgroup); replace randomly from non-missings;</a:t>
            </a:r>
            <a:endParaRPr sz="850">
              <a:latin typeface="Open Sans"/>
              <a:ea typeface="Open Sans"/>
              <a:cs typeface="Open Sans"/>
              <a:sym typeface="Open Sans"/>
            </a:endParaRPr>
          </a:p>
          <a:p>
            <a:pPr indent="-282575" lvl="2" marL="13716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for time series variables: use last or next observed value; use linear/polynomial/spline interpolation</a:t>
            </a:r>
            <a:endParaRPr sz="850">
              <a:latin typeface="Open Sans"/>
              <a:ea typeface="Open Sans"/>
              <a:cs typeface="Open Sans"/>
              <a:sym typeface="Open Sans"/>
            </a:endParaRPr>
          </a:p>
          <a:p>
            <a:pPr indent="-282575" lvl="1" marL="914400" rtl="0" algn="just">
              <a:lnSpc>
                <a:spcPct val="150000"/>
              </a:lnSpc>
              <a:spcBef>
                <a:spcPts val="0"/>
              </a:spcBef>
              <a:spcAft>
                <a:spcPts val="0"/>
              </a:spcAft>
              <a:buSzPts val="850"/>
              <a:buFont typeface="Open Sans"/>
              <a:buChar char="○"/>
            </a:pPr>
            <a:r>
              <a:rPr lang="pl" sz="850">
                <a:latin typeface="Open Sans"/>
                <a:ea typeface="Open Sans"/>
                <a:cs typeface="Open Sans"/>
                <a:sym typeface="Open Sans"/>
              </a:rPr>
              <a:t>multivariate techniques (use multiple features): use KNN or other supervised ML algorithm; use Multivariate Imputation by Chained Equation</a:t>
            </a:r>
            <a:endParaRPr sz="850">
              <a:latin typeface="Open Sans"/>
              <a:ea typeface="Open Sans"/>
              <a:cs typeface="Open Sans"/>
              <a:sym typeface="Open Sans"/>
            </a:endParaRPr>
          </a:p>
        </p:txBody>
      </p:sp>
      <p:pic>
        <p:nvPicPr>
          <p:cNvPr id="1535" name="Google Shape;1535;p136"/>
          <p:cNvPicPr preferRelativeResize="0"/>
          <p:nvPr/>
        </p:nvPicPr>
        <p:blipFill>
          <a:blip r:embed="rId5">
            <a:alphaModFix/>
          </a:blip>
          <a:stretch>
            <a:fillRect/>
          </a:stretch>
        </p:blipFill>
        <p:spPr>
          <a:xfrm>
            <a:off x="4237115" y="343225"/>
            <a:ext cx="4528611" cy="1139225"/>
          </a:xfrm>
          <a:prstGeom prst="rect">
            <a:avLst/>
          </a:prstGeom>
          <a:noFill/>
          <a:ln>
            <a:noFill/>
          </a:ln>
        </p:spPr>
      </p:pic>
      <p:sp>
        <p:nvSpPr>
          <p:cNvPr id="1536" name="Google Shape;1536;p136"/>
          <p:cNvSpPr txBox="1"/>
          <p:nvPr/>
        </p:nvSpPr>
        <p:spPr>
          <a:xfrm>
            <a:off x="4374125" y="1482450"/>
            <a:ext cx="4254600" cy="708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50">
                <a:latin typeface="Open Sans"/>
                <a:ea typeface="Open Sans"/>
                <a:cs typeface="Open Sans"/>
                <a:sym typeface="Open Sans"/>
              </a:rPr>
              <a:t>It is always worth checking what the lack of data results from, because perhaps it can be supplemented through an additional data extraction process (without the need to use data mining techniques).</a:t>
            </a:r>
            <a:endParaRPr sz="850">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cxnSp>
        <p:nvCxnSpPr>
          <p:cNvPr id="1541" name="Google Shape;1541;p13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42" name="Google Shape;1542;p13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43" name="Google Shape;1543;p13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44" name="Google Shape;1544;p13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Feature engineering</a:t>
            </a:r>
            <a:endParaRPr sz="2000">
              <a:latin typeface="Open Sans"/>
              <a:ea typeface="Open Sans"/>
              <a:cs typeface="Open Sans"/>
              <a:sym typeface="Open Sans"/>
            </a:endParaRPr>
          </a:p>
        </p:txBody>
      </p:sp>
      <p:sp>
        <p:nvSpPr>
          <p:cNvPr id="1545" name="Google Shape;1545;p137"/>
          <p:cNvSpPr txBox="1"/>
          <p:nvPr/>
        </p:nvSpPr>
        <p:spPr>
          <a:xfrm>
            <a:off x="656025" y="676250"/>
            <a:ext cx="7830000" cy="4053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00">
                <a:latin typeface="Open Sans"/>
                <a:ea typeface="Open Sans"/>
                <a:cs typeface="Open Sans"/>
                <a:sym typeface="Open Sans"/>
              </a:rPr>
              <a:t>Feature engineering, i.e. generation of new variables, is a </a:t>
            </a:r>
            <a:r>
              <a:rPr b="1" lang="pl" sz="800">
                <a:latin typeface="Open Sans"/>
                <a:ea typeface="Open Sans"/>
                <a:cs typeface="Open Sans"/>
                <a:sym typeface="Open Sans"/>
              </a:rPr>
              <a:t>key stage of modeling</a:t>
            </a:r>
            <a:r>
              <a:rPr lang="pl" sz="800">
                <a:latin typeface="Open Sans"/>
                <a:ea typeface="Open Sans"/>
                <a:cs typeface="Open Sans"/>
                <a:sym typeface="Open Sans"/>
              </a:rPr>
              <a:t> (the correctness of this process will determine the quality of the model). It is performed in several moments, while the two most popular are: during the ETL process and after the ETL process: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b="1" lang="pl" sz="800">
                <a:latin typeface="Open Sans"/>
                <a:ea typeface="Open Sans"/>
                <a:cs typeface="Open Sans"/>
                <a:sym typeface="Open Sans"/>
              </a:rPr>
              <a:t>During the ETL process</a:t>
            </a:r>
            <a:r>
              <a:rPr lang="pl" sz="800">
                <a:latin typeface="Open Sans"/>
                <a:ea typeface="Open Sans"/>
                <a:cs typeface="Open Sans"/>
                <a:sym typeface="Open Sans"/>
              </a:rPr>
              <a:t>, we focus on the so-called analytical engineering (domain knowledge is key here), i.e. we try to transform our sets into a form consumable by our models - most often we use various types of aggregations here using descriptive statistics, e.g. mean/median/quantiles etc. (e.g. being a bank, we want to estimate the customer's credit risk - so we will aggregate his/her history for the selected period into one observation).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b="1" lang="pl" sz="800">
                <a:latin typeface="Open Sans"/>
                <a:ea typeface="Open Sans"/>
                <a:cs typeface="Open Sans"/>
                <a:sym typeface="Open Sans"/>
              </a:rPr>
              <a:t>After the ETL process</a:t>
            </a:r>
            <a:r>
              <a:rPr lang="pl" sz="800">
                <a:latin typeface="Open Sans"/>
                <a:ea typeface="Open Sans"/>
                <a:cs typeface="Open Sans"/>
                <a:sym typeface="Open Sans"/>
              </a:rPr>
              <a:t>, the matter is more complicated because we focus on creating additional variables or processing existing ones in order to improve the predictive power of our algorithm (this requires particular creativity - it’s kind of art) - for instance some algorithms are not able to capture non linear relationships (OLS/SVM/KNN), so we have to feed them with the variables that make it possible. Let's discuss the most popular feature engineering techniques. (Attention! Each of the techniques requires training on the train set, and then inference should be used to apply to the test!)</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100">
              <a:latin typeface="Open Sans"/>
              <a:ea typeface="Open Sans"/>
              <a:cs typeface="Open Sans"/>
              <a:sym typeface="Open Sans"/>
            </a:endParaRPr>
          </a:p>
          <a:p>
            <a:pPr indent="0" lvl="0" marL="0" rtl="0" algn="just">
              <a:lnSpc>
                <a:spcPct val="150000"/>
              </a:lnSpc>
              <a:spcBef>
                <a:spcPts val="0"/>
              </a:spcBef>
              <a:spcAft>
                <a:spcPts val="0"/>
              </a:spcAft>
              <a:buNone/>
            </a:pPr>
            <a:r>
              <a:rPr b="1" lang="pl" sz="800">
                <a:latin typeface="Open Sans"/>
                <a:ea typeface="Open Sans"/>
                <a:cs typeface="Open Sans"/>
                <a:sym typeface="Open Sans"/>
              </a:rPr>
              <a:t>Numeric variables transformations </a:t>
            </a:r>
            <a:r>
              <a:rPr lang="pl" sz="800">
                <a:latin typeface="Open Sans"/>
                <a:ea typeface="Open Sans"/>
                <a:cs typeface="Open Sans"/>
                <a:sym typeface="Open Sans"/>
              </a:rPr>
              <a:t>(only the most important):</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scaling to a range (min-max scaler): z = (x - min(x))/(max(x)- min(x)) (</a:t>
            </a:r>
            <a:r>
              <a:rPr lang="pl" sz="800" u="sng">
                <a:latin typeface="Open Sans"/>
                <a:ea typeface="Open Sans"/>
                <a:cs typeface="Open Sans"/>
                <a:sym typeface="Open Sans"/>
              </a:rPr>
              <a:t>recommendation</a:t>
            </a:r>
            <a:r>
              <a:rPr lang="pl" sz="800">
                <a:latin typeface="Open Sans"/>
                <a:ea typeface="Open Sans"/>
                <a:cs typeface="Open Sans"/>
                <a:sym typeface="Open Sans"/>
              </a:rPr>
              <a:t>: when the feature is more-or-less uniformly distributed across a fixed range)</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clipping (winsorization): if x &gt; max, then z = max. if x &lt; min, then z = min (</a:t>
            </a:r>
            <a:r>
              <a:rPr lang="pl" sz="800" u="sng">
                <a:latin typeface="Open Sans"/>
                <a:ea typeface="Open Sans"/>
                <a:cs typeface="Open Sans"/>
                <a:sym typeface="Open Sans"/>
              </a:rPr>
              <a:t>recommendation:</a:t>
            </a:r>
            <a:r>
              <a:rPr lang="pl" sz="800">
                <a:latin typeface="Open Sans"/>
                <a:ea typeface="Open Sans"/>
                <a:cs typeface="Open Sans"/>
                <a:sym typeface="Open Sans"/>
              </a:rPr>
              <a:t> when the feature contains some extreme outliers.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log scaling: z = log(x) (</a:t>
            </a:r>
            <a:r>
              <a:rPr lang="pl" sz="800" u="sng">
                <a:latin typeface="Open Sans"/>
                <a:ea typeface="Open Sans"/>
                <a:cs typeface="Open Sans"/>
                <a:sym typeface="Open Sans"/>
              </a:rPr>
              <a:t>recommendation:</a:t>
            </a:r>
            <a:r>
              <a:rPr lang="pl" sz="800">
                <a:latin typeface="Open Sans"/>
                <a:ea typeface="Open Sans"/>
                <a:cs typeface="Open Sans"/>
                <a:sym typeface="Open Sans"/>
              </a:rPr>
              <a:t> when the feature conforms to the power law)</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z-score (standard scaler): z = (x - u) / s (</a:t>
            </a:r>
            <a:r>
              <a:rPr lang="pl" sz="800" u="sng">
                <a:latin typeface="Open Sans"/>
                <a:ea typeface="Open Sans"/>
                <a:cs typeface="Open Sans"/>
                <a:sym typeface="Open Sans"/>
              </a:rPr>
              <a:t>recommendation:</a:t>
            </a:r>
            <a:r>
              <a:rPr lang="pl" sz="800">
                <a:latin typeface="Open Sans"/>
                <a:ea typeface="Open Sans"/>
                <a:cs typeface="Open Sans"/>
                <a:sym typeface="Open Sans"/>
              </a:rPr>
              <a:t> when the feature distribution does not contain extreme outliers)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quantile transformer: map the data to a uniform distribution with values between 0 and 1</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power transformer (Yeo-Johnson transform and the Box-Cox transform): map data from any distribution to as close to a Gaussian distribution as possible in order to stabilize variance and minimize skewness.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bucketing (discretization of continuous variables) with: 1) equally spaced boundaries, 2) quantile boundaries, 3) bivariate decision trees boundaries 4) expertly given boundaries  - all in all it can help with both overfitting and nonlinear modelling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polynomial transformer, spline transformer, rounding, replacing with PCA and any other arithmetic operation</a:t>
            </a:r>
            <a:endParaRPr sz="800">
              <a:latin typeface="Open Sans"/>
              <a:ea typeface="Open Sans"/>
              <a:cs typeface="Open Sans"/>
              <a:sym typeface="Open Sans"/>
            </a:endParaRPr>
          </a:p>
        </p:txBody>
      </p:sp>
      <p:sp>
        <p:nvSpPr>
          <p:cNvPr id="1546" name="Google Shape;1546;p137"/>
          <p:cNvSpPr txBox="1"/>
          <p:nvPr/>
        </p:nvSpPr>
        <p:spPr>
          <a:xfrm>
            <a:off x="7199025" y="4695863"/>
            <a:ext cx="1287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Google</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cxnSp>
        <p:nvCxnSpPr>
          <p:cNvPr id="1551" name="Google Shape;1551;p13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52" name="Google Shape;1552;p13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53" name="Google Shape;1553;p13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54" name="Google Shape;1554;p13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Feature engineering</a:t>
            </a:r>
            <a:r>
              <a:rPr lang="pl" sz="2000">
                <a:latin typeface="Open Sans"/>
                <a:ea typeface="Open Sans"/>
                <a:cs typeface="Open Sans"/>
                <a:sym typeface="Open Sans"/>
              </a:rPr>
              <a:t> - cont’d</a:t>
            </a:r>
            <a:endParaRPr sz="2000">
              <a:latin typeface="Open Sans"/>
              <a:ea typeface="Open Sans"/>
              <a:cs typeface="Open Sans"/>
              <a:sym typeface="Open Sans"/>
            </a:endParaRPr>
          </a:p>
        </p:txBody>
      </p:sp>
      <p:sp>
        <p:nvSpPr>
          <p:cNvPr id="1555" name="Google Shape;1555;p138"/>
          <p:cNvSpPr txBox="1"/>
          <p:nvPr/>
        </p:nvSpPr>
        <p:spPr>
          <a:xfrm>
            <a:off x="656025" y="676250"/>
            <a:ext cx="7830000" cy="3909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800">
                <a:latin typeface="Open Sans"/>
                <a:ea typeface="Open Sans"/>
                <a:cs typeface="Open Sans"/>
                <a:sym typeface="Open Sans"/>
              </a:rPr>
              <a:t>Categorical variables transformations </a:t>
            </a:r>
            <a:r>
              <a:rPr lang="pl" sz="800">
                <a:latin typeface="Open Sans"/>
                <a:ea typeface="Open Sans"/>
                <a:cs typeface="Open Sans"/>
                <a:sym typeface="Open Sans"/>
              </a:rPr>
              <a:t>(only the most important):</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one hot encoding - it transforms each categorical feature with n possible values (n categories or n levels)  into n binary features, with one of them 1, and all others 0. Sometimes we have to drop/remove one category (one binary feature) to avoid perfect collinearity in the input matrix in some estimators, in most cases we will drop the most frequent category (for instance OLS without this dropping will be impossible to compute, however OLS with regularization like L2 or Lasso works work well with such collinearity, and we should not remove any level). This approach supports aggregating infrequent categories into a single output for each feature.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ordinal econder - it transforms each categorical feature to one new feature of integers. Be careful with this encoding, because passing such a variable directly to the model will impose an order to the model.</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there is a lot of other super powerful encoders like: BaseN, CatBoost Encoder, Count Encoder, Hashing, Helmert Coding, James-Stein Encoder, Leave One Out, Polynomial Coding, Quantile Encoder, Sum Coding, Summary Encoder, Target Encoder, Weight of Evidence etc. (check out source for more information)</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800">
                <a:latin typeface="Open Sans"/>
                <a:ea typeface="Open Sans"/>
                <a:cs typeface="Open Sans"/>
                <a:sym typeface="Open Sans"/>
              </a:rPr>
              <a:t>(I personally use most often one hot when doing econometrics, but when doing ML I love CatBoost Encoder, credit risk bankers love WoE, etc.)</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600">
              <a:latin typeface="Open Sans"/>
              <a:ea typeface="Open Sans"/>
              <a:cs typeface="Open Sans"/>
              <a:sym typeface="Open Sans"/>
            </a:endParaRPr>
          </a:p>
          <a:p>
            <a:pPr indent="0" lvl="0" marL="0" rtl="0" algn="just">
              <a:lnSpc>
                <a:spcPct val="150000"/>
              </a:lnSpc>
              <a:spcBef>
                <a:spcPts val="0"/>
              </a:spcBef>
              <a:spcAft>
                <a:spcPts val="0"/>
              </a:spcAft>
              <a:buNone/>
            </a:pPr>
            <a:r>
              <a:rPr b="1" lang="pl" sz="800">
                <a:latin typeface="Open Sans"/>
                <a:ea typeface="Open Sans"/>
                <a:cs typeface="Open Sans"/>
                <a:sym typeface="Open Sans"/>
              </a:rPr>
              <a:t>Interactions between variables</a:t>
            </a:r>
            <a:r>
              <a:rPr lang="pl" sz="800">
                <a:latin typeface="Open Sans"/>
                <a:ea typeface="Open Sans"/>
                <a:cs typeface="Open Sans"/>
                <a:sym typeface="Open Sans"/>
              </a:rPr>
              <a:t> - of course we can look for some interactions between our variables (numeric &amp; numeric, categorical &amp; categorical or numeric &amp; categorical). We can try multiplication, division, subtraction and basically anything math and our imagination allow us to do.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600">
              <a:latin typeface="Open Sans"/>
              <a:ea typeface="Open Sans"/>
              <a:cs typeface="Open Sans"/>
              <a:sym typeface="Open Sans"/>
            </a:endParaRPr>
          </a:p>
          <a:p>
            <a:pPr indent="0" lvl="0" marL="0" rtl="0" algn="just">
              <a:lnSpc>
                <a:spcPct val="150000"/>
              </a:lnSpc>
              <a:spcBef>
                <a:spcPts val="0"/>
              </a:spcBef>
              <a:spcAft>
                <a:spcPts val="0"/>
              </a:spcAft>
              <a:buNone/>
            </a:pPr>
            <a:r>
              <a:rPr lang="pl" sz="800">
                <a:latin typeface="Open Sans"/>
                <a:ea typeface="Open Sans"/>
                <a:cs typeface="Open Sans"/>
                <a:sym typeface="Open Sans"/>
              </a:rPr>
              <a:t>Keep in mind that the possibilities for feature engineering are endless. The advantage of machine learning over classical econometrics is that in most cases we are interested in the result itself, not how we arrived at it, so the variables we produce may have low interpretability. In addition, some algorithms (especially those based on decision trees) are able to select the relevant variables themselves, and marginalize the non-relevant ones. However, my years of experience show that we should not overdo our creativity - in financial problems, usually the best variables created in feature engineering are those that have a strong business/economic/theoretical basis. However, it is always good to look for happiness in numbers :)</a:t>
            </a:r>
            <a:endParaRPr sz="800">
              <a:latin typeface="Open Sans"/>
              <a:ea typeface="Open Sans"/>
              <a:cs typeface="Open Sans"/>
              <a:sym typeface="Open Sans"/>
            </a:endParaRPr>
          </a:p>
        </p:txBody>
      </p:sp>
      <p:sp>
        <p:nvSpPr>
          <p:cNvPr id="1556" name="Google Shape;1556;p138"/>
          <p:cNvSpPr txBox="1"/>
          <p:nvPr/>
        </p:nvSpPr>
        <p:spPr>
          <a:xfrm>
            <a:off x="6605925" y="4695875"/>
            <a:ext cx="1702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Category Encoders</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39"/>
          <p:cNvSpPr txBox="1"/>
          <p:nvPr/>
        </p:nvSpPr>
        <p:spPr>
          <a:xfrm>
            <a:off x="656025" y="1724800"/>
            <a:ext cx="2610300" cy="3078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00">
                <a:latin typeface="Open Sans"/>
                <a:ea typeface="Open Sans"/>
                <a:cs typeface="Open Sans"/>
                <a:sym typeface="Open Sans"/>
              </a:rPr>
              <a:t>There are three main types of regularization: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L1  (Lasso) - thanks to its properties it is a good feature selection method</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L2  (Ridge)  - thanks to its properties it is a good model when you deal with multicollinearity of your variables (sometimes you have to introduce couple highly correlated variables due to business requirements)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Char char="●"/>
            </a:pPr>
            <a:r>
              <a:rPr lang="pl" sz="800">
                <a:latin typeface="Open Sans"/>
                <a:ea typeface="Open Sans"/>
                <a:cs typeface="Open Sans"/>
                <a:sym typeface="Open Sans"/>
              </a:rPr>
              <a:t>combination of L1 i  L2 (Elastic net) - in most cases it is the most reasonable approach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800">
                <a:latin typeface="Open Sans"/>
                <a:ea typeface="Open Sans"/>
                <a:cs typeface="Open Sans"/>
                <a:sym typeface="Open Sans"/>
              </a:rPr>
              <a:t>Regularization is the most popular technique for linear models, however, more and more machine learning models are introducing this technique.</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800">
              <a:latin typeface="Open Sans"/>
              <a:ea typeface="Open Sans"/>
              <a:cs typeface="Open Sans"/>
              <a:sym typeface="Open Sans"/>
            </a:endParaRPr>
          </a:p>
        </p:txBody>
      </p:sp>
      <p:pic>
        <p:nvPicPr>
          <p:cNvPr id="1562" name="Google Shape;1562;p139"/>
          <p:cNvPicPr preferRelativeResize="0"/>
          <p:nvPr/>
        </p:nvPicPr>
        <p:blipFill>
          <a:blip r:embed="rId3">
            <a:alphaModFix/>
          </a:blip>
          <a:stretch>
            <a:fillRect/>
          </a:stretch>
        </p:blipFill>
        <p:spPr>
          <a:xfrm>
            <a:off x="3051501" y="1435450"/>
            <a:ext cx="1662900" cy="430309"/>
          </a:xfrm>
          <a:prstGeom prst="rect">
            <a:avLst/>
          </a:prstGeom>
          <a:noFill/>
          <a:ln>
            <a:noFill/>
          </a:ln>
        </p:spPr>
      </p:pic>
      <p:cxnSp>
        <p:nvCxnSpPr>
          <p:cNvPr id="1563" name="Google Shape;1563;p13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64" name="Google Shape;1564;p13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65" name="Google Shape;1565;p139"/>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1566" name="Google Shape;1566;p13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Regularization</a:t>
            </a:r>
            <a:endParaRPr sz="2000">
              <a:latin typeface="Open Sans"/>
              <a:ea typeface="Open Sans"/>
              <a:cs typeface="Open Sans"/>
              <a:sym typeface="Open Sans"/>
            </a:endParaRPr>
          </a:p>
        </p:txBody>
      </p:sp>
      <p:sp>
        <p:nvSpPr>
          <p:cNvPr id="1567" name="Google Shape;1567;p139"/>
          <p:cNvSpPr txBox="1"/>
          <p:nvPr/>
        </p:nvSpPr>
        <p:spPr>
          <a:xfrm>
            <a:off x="657000" y="632450"/>
            <a:ext cx="7830000" cy="1154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We came across the concept of regularization when we discussed the bias-variance trade-off and the concepts of underfitting and overfitting. We mentioned that regularization is a tool to deal with the problem of overfitting, i.e. too much model variance (it allows for better generalization of our model). Being more precise: regularization (regularization term      ) is a modification of a loss function     , that incorporates the information about the value of all parameters. Regularized cost function looks as follows (       is a parameter which controls the importance of the regularization term):</a:t>
            </a:r>
            <a:endParaRPr sz="900">
              <a:latin typeface="Open Sans"/>
              <a:ea typeface="Open Sans"/>
              <a:cs typeface="Open Sans"/>
              <a:sym typeface="Open Sans"/>
            </a:endParaRPr>
          </a:p>
        </p:txBody>
      </p:sp>
      <p:pic>
        <p:nvPicPr>
          <p:cNvPr id="1568" name="Google Shape;1568;p139"/>
          <p:cNvPicPr preferRelativeResize="0"/>
          <p:nvPr/>
        </p:nvPicPr>
        <p:blipFill rotWithShape="1">
          <a:blip r:embed="rId5">
            <a:alphaModFix/>
          </a:blip>
          <a:srcRect b="0" l="0" r="0" t="1565"/>
          <a:stretch/>
        </p:blipFill>
        <p:spPr>
          <a:xfrm>
            <a:off x="3328000" y="1852862"/>
            <a:ext cx="5357449" cy="2685600"/>
          </a:xfrm>
          <a:prstGeom prst="rect">
            <a:avLst/>
          </a:prstGeom>
          <a:noFill/>
          <a:ln>
            <a:noFill/>
          </a:ln>
        </p:spPr>
      </p:pic>
      <p:sp>
        <p:nvSpPr>
          <p:cNvPr id="1569" name="Google Shape;1569;p139"/>
          <p:cNvSpPr txBox="1"/>
          <p:nvPr/>
        </p:nvSpPr>
        <p:spPr>
          <a:xfrm>
            <a:off x="6201075" y="4695875"/>
            <a:ext cx="2512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Stanford CS 229</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7"/>
              </a:rPr>
              <a:t>Wikipedia</a:t>
            </a:r>
            <a:r>
              <a:rPr lang="pl" sz="900">
                <a:latin typeface="Open Sans"/>
                <a:ea typeface="Open Sans"/>
                <a:cs typeface="Open Sans"/>
                <a:sym typeface="Open Sans"/>
              </a:rPr>
              <a:t>]</a:t>
            </a:r>
            <a:endParaRPr/>
          </a:p>
        </p:txBody>
      </p:sp>
      <p:pic>
        <p:nvPicPr>
          <p:cNvPr id="1570" name="Google Shape;1570;p139"/>
          <p:cNvPicPr preferRelativeResize="0"/>
          <p:nvPr/>
        </p:nvPicPr>
        <p:blipFill>
          <a:blip r:embed="rId8">
            <a:alphaModFix/>
          </a:blip>
          <a:stretch>
            <a:fillRect/>
          </a:stretch>
        </p:blipFill>
        <p:spPr>
          <a:xfrm>
            <a:off x="5551150" y="1104275"/>
            <a:ext cx="246800" cy="188700"/>
          </a:xfrm>
          <a:prstGeom prst="rect">
            <a:avLst/>
          </a:prstGeom>
          <a:noFill/>
          <a:ln>
            <a:noFill/>
          </a:ln>
        </p:spPr>
      </p:pic>
      <p:pic>
        <p:nvPicPr>
          <p:cNvPr id="1571" name="Google Shape;1571;p139"/>
          <p:cNvPicPr preferRelativeResize="0"/>
          <p:nvPr/>
        </p:nvPicPr>
        <p:blipFill>
          <a:blip r:embed="rId9">
            <a:alphaModFix/>
          </a:blip>
          <a:stretch>
            <a:fillRect/>
          </a:stretch>
        </p:blipFill>
        <p:spPr>
          <a:xfrm>
            <a:off x="7891028" y="1104275"/>
            <a:ext cx="146767" cy="188700"/>
          </a:xfrm>
          <a:prstGeom prst="rect">
            <a:avLst/>
          </a:prstGeom>
          <a:noFill/>
          <a:ln>
            <a:noFill/>
          </a:ln>
        </p:spPr>
      </p:pic>
      <p:pic>
        <p:nvPicPr>
          <p:cNvPr id="1572" name="Google Shape;1572;p139"/>
          <p:cNvPicPr preferRelativeResize="0"/>
          <p:nvPr/>
        </p:nvPicPr>
        <p:blipFill>
          <a:blip r:embed="rId10">
            <a:alphaModFix/>
          </a:blip>
          <a:stretch>
            <a:fillRect/>
          </a:stretch>
        </p:blipFill>
        <p:spPr>
          <a:xfrm>
            <a:off x="6615178" y="1292978"/>
            <a:ext cx="146775" cy="214517"/>
          </a:xfrm>
          <a:prstGeom prst="rect">
            <a:avLst/>
          </a:prstGeom>
          <a:noFill/>
          <a:ln>
            <a:noFill/>
          </a:ln>
        </p:spPr>
      </p:pic>
      <p:sp>
        <p:nvSpPr>
          <p:cNvPr id="1573" name="Google Shape;1573;p139"/>
          <p:cNvSpPr txBox="1"/>
          <p:nvPr/>
        </p:nvSpPr>
        <p:spPr>
          <a:xfrm>
            <a:off x="477800" y="4450550"/>
            <a:ext cx="7140300" cy="307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800">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cxnSp>
        <p:nvCxnSpPr>
          <p:cNvPr id="1578" name="Google Shape;1578;p14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79" name="Google Shape;1579;p14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80" name="Google Shape;1580;p14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81" name="Google Shape;1581;p14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Hyperparameters tuning approaches</a:t>
            </a:r>
            <a:endParaRPr sz="2000">
              <a:latin typeface="Open Sans"/>
              <a:ea typeface="Open Sans"/>
              <a:cs typeface="Open Sans"/>
              <a:sym typeface="Open Sans"/>
            </a:endParaRPr>
          </a:p>
        </p:txBody>
      </p:sp>
      <p:sp>
        <p:nvSpPr>
          <p:cNvPr id="1582" name="Google Shape;1582;p140"/>
          <p:cNvSpPr txBox="1"/>
          <p:nvPr/>
        </p:nvSpPr>
        <p:spPr>
          <a:xfrm>
            <a:off x="656025" y="676250"/>
            <a:ext cx="7830000" cy="3905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50">
                <a:latin typeface="Open Sans"/>
                <a:ea typeface="Open Sans"/>
                <a:cs typeface="Open Sans"/>
                <a:sym typeface="Open Sans"/>
              </a:rPr>
              <a:t>We know so far what a </a:t>
            </a:r>
            <a:r>
              <a:rPr b="1" lang="pl" sz="850">
                <a:latin typeface="Open Sans"/>
                <a:ea typeface="Open Sans"/>
                <a:cs typeface="Open Sans"/>
                <a:sym typeface="Open Sans"/>
              </a:rPr>
              <a:t>hyperparameter </a:t>
            </a:r>
            <a:r>
              <a:rPr lang="pl" sz="850">
                <a:latin typeface="Open Sans"/>
                <a:ea typeface="Open Sans"/>
                <a:cs typeface="Open Sans"/>
                <a:sym typeface="Open Sans"/>
              </a:rPr>
              <a:t>is. Let’s recall this definition: a hyperparameter is such a parameter that are not directly learnt within estimators. In addition, we know that the </a:t>
            </a:r>
            <a:r>
              <a:rPr b="1" lang="pl" sz="850">
                <a:latin typeface="Open Sans"/>
                <a:ea typeface="Open Sans"/>
                <a:cs typeface="Open Sans"/>
                <a:sym typeface="Open Sans"/>
              </a:rPr>
              <a:t>cross-validation</a:t>
            </a:r>
            <a:r>
              <a:rPr lang="pl" sz="850">
                <a:latin typeface="Open Sans"/>
                <a:ea typeface="Open Sans"/>
                <a:cs typeface="Open Sans"/>
                <a:sym typeface="Open Sans"/>
              </a:rPr>
              <a:t> procedure is helpful (and obligatory) in selecting the best hyperparameters (an appropriate cross-validation scheme should be selected for specific problem). In addition to cross-validation in the hyperparameter tuning process, we need components such as: </a:t>
            </a:r>
            <a:r>
              <a:rPr b="1" lang="pl" sz="850">
                <a:latin typeface="Open Sans"/>
                <a:ea typeface="Open Sans"/>
                <a:cs typeface="Open Sans"/>
                <a:sym typeface="Open Sans"/>
              </a:rPr>
              <a:t>hyperparameter space</a:t>
            </a:r>
            <a:r>
              <a:rPr lang="pl" sz="850">
                <a:latin typeface="Open Sans"/>
                <a:ea typeface="Open Sans"/>
                <a:cs typeface="Open Sans"/>
                <a:sym typeface="Open Sans"/>
              </a:rPr>
              <a:t> (from which space we want to search parameter values); a </a:t>
            </a:r>
            <a:r>
              <a:rPr b="1" lang="pl" sz="850">
                <a:latin typeface="Open Sans"/>
                <a:ea typeface="Open Sans"/>
                <a:cs typeface="Open Sans"/>
                <a:sym typeface="Open Sans"/>
              </a:rPr>
              <a:t>method for searching or sampling candidates</a:t>
            </a:r>
            <a:r>
              <a:rPr lang="pl" sz="850">
                <a:latin typeface="Open Sans"/>
                <a:ea typeface="Open Sans"/>
                <a:cs typeface="Open Sans"/>
                <a:sym typeface="Open Sans"/>
              </a:rPr>
              <a:t> (how we want to search the hyperparameter space); </a:t>
            </a:r>
            <a:r>
              <a:rPr b="1" lang="pl" sz="850">
                <a:latin typeface="Open Sans"/>
                <a:ea typeface="Open Sans"/>
                <a:cs typeface="Open Sans"/>
                <a:sym typeface="Open Sans"/>
              </a:rPr>
              <a:t>a score function </a:t>
            </a:r>
            <a:r>
              <a:rPr lang="pl" sz="850">
                <a:latin typeface="Open Sans"/>
                <a:ea typeface="Open Sans"/>
                <a:cs typeface="Open Sans"/>
                <a:sym typeface="Open Sans"/>
              </a:rPr>
              <a:t>(by which evaluation function we want to evaluate the models). </a:t>
            </a:r>
            <a:endParaRPr sz="850">
              <a:latin typeface="Open Sans"/>
              <a:ea typeface="Open Sans"/>
              <a:cs typeface="Open Sans"/>
              <a:sym typeface="Open Sans"/>
            </a:endParaRPr>
          </a:p>
          <a:p>
            <a:pPr indent="0" lvl="0" marL="0" rtl="0" algn="just">
              <a:lnSpc>
                <a:spcPct val="150000"/>
              </a:lnSpc>
              <a:spcBef>
                <a:spcPts val="0"/>
              </a:spcBef>
              <a:spcAft>
                <a:spcPts val="0"/>
              </a:spcAft>
              <a:buNone/>
            </a:pPr>
            <a:r>
              <a:t/>
            </a:r>
            <a:endParaRPr sz="550">
              <a:latin typeface="Open Sans"/>
              <a:ea typeface="Open Sans"/>
              <a:cs typeface="Open Sans"/>
              <a:sym typeface="Open Sans"/>
            </a:endParaRPr>
          </a:p>
          <a:p>
            <a:pPr indent="0" lvl="0" marL="0" rtl="0" algn="just">
              <a:lnSpc>
                <a:spcPct val="150000"/>
              </a:lnSpc>
              <a:spcBef>
                <a:spcPts val="0"/>
              </a:spcBef>
              <a:spcAft>
                <a:spcPts val="0"/>
              </a:spcAft>
              <a:buNone/>
            </a:pPr>
            <a:r>
              <a:rPr lang="pl" sz="850">
                <a:latin typeface="Open Sans"/>
                <a:ea typeface="Open Sans"/>
                <a:cs typeface="Open Sans"/>
                <a:sym typeface="Open Sans"/>
              </a:rPr>
              <a:t>By combining all the elements together, the process of </a:t>
            </a:r>
            <a:r>
              <a:rPr b="1" lang="pl" sz="850">
                <a:latin typeface="Open Sans"/>
                <a:ea typeface="Open Sans"/>
                <a:cs typeface="Open Sans"/>
                <a:sym typeface="Open Sans"/>
              </a:rPr>
              <a:t>tuning hyperparameters</a:t>
            </a:r>
            <a:r>
              <a:rPr lang="pl" sz="850">
                <a:latin typeface="Open Sans"/>
                <a:ea typeface="Open Sans"/>
                <a:cs typeface="Open Sans"/>
                <a:sym typeface="Open Sans"/>
              </a:rPr>
              <a:t> can be reduced to the following </a:t>
            </a:r>
            <a:r>
              <a:rPr b="1" lang="pl" sz="850">
                <a:latin typeface="Open Sans"/>
                <a:ea typeface="Open Sans"/>
                <a:cs typeface="Open Sans"/>
                <a:sym typeface="Open Sans"/>
              </a:rPr>
              <a:t>generalized procedure</a:t>
            </a:r>
            <a:r>
              <a:rPr lang="pl" sz="850">
                <a:latin typeface="Open Sans"/>
                <a:ea typeface="Open Sans"/>
                <a:cs typeface="Open Sans"/>
                <a:sym typeface="Open Sans"/>
              </a:rPr>
              <a:t>: </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eriod"/>
            </a:pPr>
            <a:r>
              <a:rPr lang="pl" sz="850">
                <a:latin typeface="Open Sans"/>
                <a:ea typeface="Open Sans"/>
                <a:cs typeface="Open Sans"/>
                <a:sym typeface="Open Sans"/>
              </a:rPr>
              <a:t>from the defined space of hyperparameters, select a set (one value per each hyperparameter) of hyperparameters (according to the selected search method); </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eriod"/>
            </a:pPr>
            <a:r>
              <a:rPr lang="pl" sz="850">
                <a:latin typeface="Open Sans"/>
                <a:ea typeface="Open Sans"/>
                <a:cs typeface="Open Sans"/>
                <a:sym typeface="Open Sans"/>
              </a:rPr>
              <a:t>for the selected set of hyperparameters apply cross-validation (perform evaluation on selected score functions); </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eriod"/>
            </a:pPr>
            <a:r>
              <a:rPr lang="pl" sz="850">
                <a:latin typeface="Open Sans"/>
                <a:ea typeface="Open Sans"/>
                <a:cs typeface="Open Sans"/>
                <a:sym typeface="Open Sans"/>
              </a:rPr>
              <a:t>go back to point 1 and keep doing 1-2 until the stop criterion is reached (e.g. number of iterations); </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eriod"/>
            </a:pPr>
            <a:r>
              <a:rPr lang="pl" sz="850">
                <a:latin typeface="Open Sans"/>
                <a:ea typeface="Open Sans"/>
                <a:cs typeface="Open Sans"/>
                <a:sym typeface="Open Sans"/>
              </a:rPr>
              <a:t>based on all iterations, choose the best set of hyperparameters.</a:t>
            </a:r>
            <a:endParaRPr sz="850">
              <a:latin typeface="Open Sans"/>
              <a:ea typeface="Open Sans"/>
              <a:cs typeface="Open Sans"/>
              <a:sym typeface="Open Sans"/>
            </a:endParaRPr>
          </a:p>
          <a:p>
            <a:pPr indent="0" lvl="0" marL="0" rtl="0" algn="just">
              <a:lnSpc>
                <a:spcPct val="150000"/>
              </a:lnSpc>
              <a:spcBef>
                <a:spcPts val="0"/>
              </a:spcBef>
              <a:spcAft>
                <a:spcPts val="0"/>
              </a:spcAft>
              <a:buNone/>
            </a:pPr>
            <a:r>
              <a:rPr lang="pl" sz="850">
                <a:latin typeface="Open Sans"/>
                <a:ea typeface="Open Sans"/>
                <a:cs typeface="Open Sans"/>
                <a:sym typeface="Open Sans"/>
              </a:rPr>
              <a:t>In practice some algorithms are creating n-sets of hyperparameters at the beginning of the procedure and then they test them in cross-validation with parallelization (to speed up computations). </a:t>
            </a:r>
            <a:endParaRPr sz="850">
              <a:latin typeface="Open Sans"/>
              <a:ea typeface="Open Sans"/>
              <a:cs typeface="Open Sans"/>
              <a:sym typeface="Open Sans"/>
            </a:endParaRPr>
          </a:p>
          <a:p>
            <a:pPr indent="0" lvl="0" marL="0" rtl="0" algn="just">
              <a:lnSpc>
                <a:spcPct val="150000"/>
              </a:lnSpc>
              <a:spcBef>
                <a:spcPts val="0"/>
              </a:spcBef>
              <a:spcAft>
                <a:spcPts val="0"/>
              </a:spcAft>
              <a:buNone/>
            </a:pPr>
            <a:r>
              <a:t/>
            </a:r>
            <a:endParaRPr sz="550">
              <a:latin typeface="Open Sans"/>
              <a:ea typeface="Open Sans"/>
              <a:cs typeface="Open Sans"/>
              <a:sym typeface="Open Sans"/>
            </a:endParaRPr>
          </a:p>
          <a:p>
            <a:pPr indent="0" lvl="0" marL="0" rtl="0" algn="just">
              <a:lnSpc>
                <a:spcPct val="150000"/>
              </a:lnSpc>
              <a:spcBef>
                <a:spcPts val="0"/>
              </a:spcBef>
              <a:spcAft>
                <a:spcPts val="0"/>
              </a:spcAft>
              <a:buNone/>
            </a:pPr>
            <a:r>
              <a:rPr lang="pl" sz="850">
                <a:latin typeface="Open Sans"/>
                <a:ea typeface="Open Sans"/>
                <a:cs typeface="Open Sans"/>
                <a:sym typeface="Open Sans"/>
              </a:rPr>
              <a:t>We already know how to properly choose cross-validation and score function for various problems (in the problem of tuning hyperparameters, it is recommended to evaluate the results of the procedure using </a:t>
            </a:r>
            <a:r>
              <a:rPr lang="pl" sz="850" u="sng">
                <a:latin typeface="Open Sans"/>
                <a:ea typeface="Open Sans"/>
                <a:cs typeface="Open Sans"/>
                <a:sym typeface="Open Sans"/>
              </a:rPr>
              <a:t>several metrics</a:t>
            </a:r>
            <a:r>
              <a:rPr lang="pl" sz="850">
                <a:latin typeface="Open Sans"/>
                <a:ea typeface="Open Sans"/>
                <a:cs typeface="Open Sans"/>
                <a:sym typeface="Open Sans"/>
              </a:rPr>
              <a:t>). It remains for us to define the hyperparameter space and how to search it. The space is defined specifically to the requirements and properties of a given hyperparameter for a given algorithm (we will search a different space for k in KNN, and another for C in SVM). In practice, we define it either by specifying the set (e.g. for k in KNN {1,5,10}) or by specifying the distribution from which the parameters will be sampled (e.g. for k in KNN: uniform [1,15]). </a:t>
            </a:r>
            <a:endParaRPr sz="850">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41"/>
          <p:cNvSpPr txBox="1"/>
          <p:nvPr/>
        </p:nvSpPr>
        <p:spPr>
          <a:xfrm>
            <a:off x="656025" y="676250"/>
            <a:ext cx="7830000" cy="264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Now we need to discuss the most popular approaches to searching for hyperparameter space:</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Grid search - an approach that examines all combinations (exhaustive approach) of user-defined hyperparameters in the hyperparameter space.</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Random search - an approach where we randomly select sets of hyperparameters (from a set or distribution) n times and therefore only try out some possible combinations</a:t>
            </a:r>
            <a:endParaRPr sz="1000">
              <a:latin typeface="Open Sans"/>
              <a:ea typeface="Open Sans"/>
              <a:cs typeface="Open Sans"/>
              <a:sym typeface="Open Sans"/>
            </a:endParaRPr>
          </a:p>
          <a:p>
            <a:pPr indent="-292100" lvl="0" marL="457200" rtl="0" algn="just">
              <a:lnSpc>
                <a:spcPct val="150000"/>
              </a:lnSpc>
              <a:spcBef>
                <a:spcPts val="0"/>
              </a:spcBef>
              <a:spcAft>
                <a:spcPts val="0"/>
              </a:spcAft>
              <a:buSzPts val="1000"/>
              <a:buFont typeface="Open Sans"/>
              <a:buAutoNum type="arabicPeriod"/>
            </a:pPr>
            <a:r>
              <a:rPr lang="pl" sz="1000">
                <a:latin typeface="Open Sans"/>
                <a:ea typeface="Open Sans"/>
                <a:cs typeface="Open Sans"/>
                <a:sym typeface="Open Sans"/>
              </a:rPr>
              <a:t>Bayesian search - an approach where we built a probabilistic model of the function mapping from hyperparameter values to the objective evaluated on a validation set. By iteratively evaluating a promising hyperparameter configuration based on the current model, and then updating it, Bayesian optimization aims to gather observations revealing as much information as possible about this function and, in particular, the location of the optimum. It tries to balance exploration (hyperparameters for which the outcome is most uncertain) and exploitation (hyperparameters expected close to the optimum).</a:t>
            </a:r>
            <a:endParaRPr sz="1000">
              <a:latin typeface="Open Sans"/>
              <a:ea typeface="Open Sans"/>
              <a:cs typeface="Open Sans"/>
              <a:sym typeface="Open Sans"/>
            </a:endParaRPr>
          </a:p>
        </p:txBody>
      </p:sp>
      <p:cxnSp>
        <p:nvCxnSpPr>
          <p:cNvPr id="1588" name="Google Shape;1588;p14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89" name="Google Shape;1589;p14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590" name="Google Shape;1590;p14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591" name="Google Shape;1591;p14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Hyperparameters tuning approaches </a:t>
            </a:r>
            <a:r>
              <a:rPr lang="pl" sz="2000">
                <a:latin typeface="Open Sans"/>
                <a:ea typeface="Open Sans"/>
                <a:cs typeface="Open Sans"/>
                <a:sym typeface="Open Sans"/>
              </a:rPr>
              <a:t>- cont’d</a:t>
            </a:r>
            <a:endParaRPr sz="2000">
              <a:latin typeface="Open Sans"/>
              <a:ea typeface="Open Sans"/>
              <a:cs typeface="Open Sans"/>
              <a:sym typeface="Open Sans"/>
            </a:endParaRPr>
          </a:p>
        </p:txBody>
      </p:sp>
      <p:pic>
        <p:nvPicPr>
          <p:cNvPr id="1592" name="Google Shape;1592;p141"/>
          <p:cNvPicPr preferRelativeResize="0"/>
          <p:nvPr/>
        </p:nvPicPr>
        <p:blipFill rotWithShape="1">
          <a:blip r:embed="rId4">
            <a:alphaModFix/>
          </a:blip>
          <a:srcRect b="0" l="7842" r="0" t="0"/>
          <a:stretch/>
        </p:blipFill>
        <p:spPr>
          <a:xfrm>
            <a:off x="5473750" y="3066325"/>
            <a:ext cx="3301825" cy="1538125"/>
          </a:xfrm>
          <a:prstGeom prst="rect">
            <a:avLst/>
          </a:prstGeom>
          <a:noFill/>
          <a:ln>
            <a:noFill/>
          </a:ln>
        </p:spPr>
      </p:pic>
      <p:sp>
        <p:nvSpPr>
          <p:cNvPr id="1593" name="Google Shape;1593;p141"/>
          <p:cNvSpPr txBox="1"/>
          <p:nvPr/>
        </p:nvSpPr>
        <p:spPr>
          <a:xfrm>
            <a:off x="4328400" y="4695900"/>
            <a:ext cx="41577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Random Search for Hyper-Parameter Optimization</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6"/>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594" name="Google Shape;1594;p141"/>
          <p:cNvSpPr txBox="1"/>
          <p:nvPr/>
        </p:nvSpPr>
        <p:spPr>
          <a:xfrm>
            <a:off x="309200" y="3250900"/>
            <a:ext cx="5003100" cy="1262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There are many discussions about which approach is best. However, as it usually happens, it all depends on the specifics of the problem being solved. The superiority of random search over grid search is very often indicated (primarily for high dimensional data). I personally recommend using Bayesian methods (while they are much more complicated than the first two solutions).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cxnSp>
        <p:nvCxnSpPr>
          <p:cNvPr id="1599" name="Google Shape;1599;p14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00" name="Google Shape;1600;p14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01" name="Google Shape;1601;p14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02" name="Google Shape;1602;p14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Feature selection</a:t>
            </a:r>
            <a:endParaRPr sz="2000">
              <a:latin typeface="Open Sans"/>
              <a:ea typeface="Open Sans"/>
              <a:cs typeface="Open Sans"/>
              <a:sym typeface="Open Sans"/>
            </a:endParaRPr>
          </a:p>
        </p:txBody>
      </p:sp>
      <p:sp>
        <p:nvSpPr>
          <p:cNvPr id="1603" name="Google Shape;1603;p142"/>
          <p:cNvSpPr txBox="1"/>
          <p:nvPr/>
        </p:nvSpPr>
        <p:spPr>
          <a:xfrm>
            <a:off x="656025" y="555425"/>
            <a:ext cx="8056500" cy="4371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00">
                <a:latin typeface="Open Sans"/>
                <a:ea typeface="Open Sans"/>
                <a:cs typeface="Open Sans"/>
                <a:sym typeface="Open Sans"/>
              </a:rPr>
              <a:t>After a well-executed feature engineering process, we should have a large number of variables in our dataset. We already know that not all models have the ability to select variables (e.g. OLS, KNN, SVM), so now we need to choose which of the variables will be important from the point of view of our models. I personally recommend a two-step approach:</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Univariate/bivariate feature selection:</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Variance Threshold - it removes all features whose variance doesn’t meet some threshold</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Mutual Information (for classification and regression) - it measures the mutual dependence between the two variables (close relationship with entropy). More specifically, it quantifies the "amount of information" obtained about one random variable by observing the other random variable.</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F-test / Chi2 test - statistical test for dependence between two variables</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Correlation (Pearson/Spearman/Kendall, in most cases we will prefer Spearman for instance it is applicable to categorical variables!)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Multivariate feature selection</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Embedded feature selection:</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Lasso / Elastic Net (we will discuss it)</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Boruta - powerful ML approach (with statistically elegant algorithm)  based on feature importance from Random Forest (</a:t>
            </a:r>
            <a:r>
              <a:rPr lang="pl" sz="800" u="sng">
                <a:solidFill>
                  <a:schemeClr val="hlink"/>
                </a:solidFill>
                <a:latin typeface="Open Sans"/>
                <a:ea typeface="Open Sans"/>
                <a:cs typeface="Open Sans"/>
                <a:sym typeface="Open Sans"/>
                <a:hlinkClick r:id="rId4"/>
              </a:rPr>
              <a:t>Polish author!</a:t>
            </a:r>
            <a:r>
              <a:rPr lang="pl" sz="800">
                <a:latin typeface="Open Sans"/>
                <a:ea typeface="Open Sans"/>
                <a:cs typeface="Open Sans"/>
                <a:sym typeface="Open Sans"/>
              </a:rPr>
              <a:t>)</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Shap values feature importance - Explainable ML approach utilized in feature selection problem</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Wrapper feature selection (we often use here cross-validation):</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Backward selection - we start with a full model comprising all available features. In subsequent iterations, we remove one feature at a time, always the one that yields the largest gain in a model performance metric, until we reach the desired number of features. </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Forward selection - this is the opposite of backward selection (we start with a model without variables and then we add more variables).</a:t>
            </a:r>
            <a:endParaRPr sz="800">
              <a:latin typeface="Open Sans"/>
              <a:ea typeface="Open Sans"/>
              <a:cs typeface="Open Sans"/>
              <a:sym typeface="Open Sans"/>
            </a:endParaRPr>
          </a:p>
          <a:p>
            <a:pPr indent="-279400" lvl="2" marL="1371600" rtl="0" algn="just">
              <a:lnSpc>
                <a:spcPct val="150000"/>
              </a:lnSpc>
              <a:spcBef>
                <a:spcPts val="0"/>
              </a:spcBef>
              <a:spcAft>
                <a:spcPts val="0"/>
              </a:spcAft>
              <a:buSzPts val="800"/>
              <a:buFont typeface="Open Sans"/>
              <a:buAutoNum type="romanLcParenR"/>
            </a:pPr>
            <a:r>
              <a:rPr lang="pl" sz="800">
                <a:latin typeface="Open Sans"/>
                <a:ea typeface="Open Sans"/>
                <a:cs typeface="Open Sans"/>
                <a:sym typeface="Open Sans"/>
              </a:rPr>
              <a:t>Recursive Feature Elimination - it is very similar to backward selection. It starts with a full model and iteratively eliminates the features one by one. RFE makes its decision based on feature importance extracted from the model. This could be feature weights in linear models, impurity decrease in tree-based models, or permutation importance (which is applicable to any model type).</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800">
                <a:latin typeface="Open Sans"/>
                <a:ea typeface="Open Sans"/>
                <a:cs typeface="Open Sans"/>
                <a:sym typeface="Open Sans"/>
              </a:rPr>
              <a:t>Most modern algorithms, e.g. Random Forest, XGBoost, CatBoost, LightGBM, have a feature importance mechanism. In practice, we will use it strongly!</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800">
              <a:latin typeface="Open Sans"/>
              <a:ea typeface="Open Sans"/>
              <a:cs typeface="Open Sans"/>
              <a:sym typeface="Open Sans"/>
            </a:endParaRPr>
          </a:p>
        </p:txBody>
      </p:sp>
      <p:sp>
        <p:nvSpPr>
          <p:cNvPr id="1604" name="Google Shape;1604;p142"/>
          <p:cNvSpPr txBox="1"/>
          <p:nvPr/>
        </p:nvSpPr>
        <p:spPr>
          <a:xfrm>
            <a:off x="6966750" y="4695875"/>
            <a:ext cx="13062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Neptune.AI</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cxnSp>
        <p:nvCxnSpPr>
          <p:cNvPr id="1609" name="Google Shape;1609;p14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10" name="Google Shape;1610;p14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11" name="Google Shape;1611;p14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12" name="Google Shape;1612;p14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Classes rebalancing</a:t>
            </a:r>
            <a:endParaRPr sz="2000">
              <a:latin typeface="Open Sans"/>
              <a:ea typeface="Open Sans"/>
              <a:cs typeface="Open Sans"/>
              <a:sym typeface="Open Sans"/>
            </a:endParaRPr>
          </a:p>
        </p:txBody>
      </p:sp>
      <p:sp>
        <p:nvSpPr>
          <p:cNvPr id="1613" name="Google Shape;1613;p143"/>
          <p:cNvSpPr txBox="1"/>
          <p:nvPr/>
        </p:nvSpPr>
        <p:spPr>
          <a:xfrm>
            <a:off x="6656175" y="4695875"/>
            <a:ext cx="2057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Imbalance learn</a:t>
            </a:r>
            <a:r>
              <a:rPr lang="pl" sz="900">
                <a:latin typeface="Open Sans"/>
                <a:ea typeface="Open Sans"/>
                <a:cs typeface="Open Sans"/>
                <a:sym typeface="Open Sans"/>
              </a:rPr>
              <a:t>]</a:t>
            </a:r>
            <a:endParaRPr/>
          </a:p>
        </p:txBody>
      </p:sp>
      <p:sp>
        <p:nvSpPr>
          <p:cNvPr id="1614" name="Google Shape;1614;p143"/>
          <p:cNvSpPr txBox="1"/>
          <p:nvPr/>
        </p:nvSpPr>
        <p:spPr>
          <a:xfrm>
            <a:off x="656025" y="676250"/>
            <a:ext cx="7830000" cy="4002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00">
                <a:latin typeface="Open Sans"/>
                <a:ea typeface="Open Sans"/>
                <a:cs typeface="Open Sans"/>
                <a:sym typeface="Open Sans"/>
              </a:rPr>
              <a:t>In our course, we discussed the problem of imbalanced classes for a classification task many times. This problem manifests itself primarily: 1) when we train our machine learning model (</a:t>
            </a:r>
            <a:r>
              <a:rPr b="1" lang="pl" sz="800">
                <a:latin typeface="Open Sans"/>
                <a:ea typeface="Open Sans"/>
                <a:cs typeface="Open Sans"/>
                <a:sym typeface="Open Sans"/>
              </a:rPr>
              <a:t>imbalance has negative impact on cost function</a:t>
            </a:r>
            <a:r>
              <a:rPr lang="pl" sz="800">
                <a:latin typeface="Open Sans"/>
                <a:ea typeface="Open Sans"/>
                <a:cs typeface="Open Sans"/>
                <a:sym typeface="Open Sans"/>
              </a:rPr>
              <a:t> - the algorithm during learning will focus on the majority class then on the minority class); 2) when we analyse </a:t>
            </a:r>
            <a:r>
              <a:rPr b="1" lang="pl" sz="800">
                <a:latin typeface="Open Sans"/>
                <a:ea typeface="Open Sans"/>
                <a:cs typeface="Open Sans"/>
                <a:sym typeface="Open Sans"/>
              </a:rPr>
              <a:t>evaluation metrics</a:t>
            </a:r>
            <a:r>
              <a:rPr lang="pl" sz="800">
                <a:latin typeface="Open Sans"/>
                <a:ea typeface="Open Sans"/>
                <a:cs typeface="Open Sans"/>
                <a:sym typeface="Open Sans"/>
              </a:rPr>
              <a:t>, e.g. Accuracy, ROC AUC, etc., which will </a:t>
            </a:r>
            <a:r>
              <a:rPr b="1" lang="pl" sz="800">
                <a:latin typeface="Open Sans"/>
                <a:ea typeface="Open Sans"/>
                <a:cs typeface="Open Sans"/>
                <a:sym typeface="Open Sans"/>
              </a:rPr>
              <a:t>mislead </a:t>
            </a:r>
            <a:r>
              <a:rPr lang="pl" sz="800">
                <a:latin typeface="Open Sans"/>
                <a:ea typeface="Open Sans"/>
                <a:cs typeface="Open Sans"/>
                <a:sym typeface="Open Sans"/>
              </a:rPr>
              <a:t>us through their optimism. Of course, we can deal with this problem by rebalancing the classes in the dataset. We can do this with the following techniques: 1) </a:t>
            </a:r>
            <a:r>
              <a:rPr b="1" lang="pl" sz="800">
                <a:latin typeface="Open Sans"/>
                <a:ea typeface="Open Sans"/>
                <a:cs typeface="Open Sans"/>
                <a:sym typeface="Open Sans"/>
              </a:rPr>
              <a:t>modification of the cost function</a:t>
            </a:r>
            <a:r>
              <a:rPr lang="pl" sz="800">
                <a:latin typeface="Open Sans"/>
                <a:ea typeface="Open Sans"/>
                <a:cs typeface="Open Sans"/>
                <a:sym typeface="Open Sans"/>
              </a:rPr>
              <a:t> (we have covered it already along with algorithms)  2) </a:t>
            </a:r>
            <a:r>
              <a:rPr b="1" lang="pl" sz="800">
                <a:latin typeface="Open Sans"/>
                <a:ea typeface="Open Sans"/>
                <a:cs typeface="Open Sans"/>
                <a:sym typeface="Open Sans"/>
              </a:rPr>
              <a:t>undersampling </a:t>
            </a:r>
            <a:r>
              <a:rPr lang="pl" sz="800">
                <a:latin typeface="Open Sans"/>
                <a:ea typeface="Open Sans"/>
                <a:cs typeface="Open Sans"/>
                <a:sym typeface="Open Sans"/>
              </a:rPr>
              <a:t>3) </a:t>
            </a:r>
            <a:r>
              <a:rPr b="1" lang="pl" sz="800">
                <a:latin typeface="Open Sans"/>
                <a:ea typeface="Open Sans"/>
                <a:cs typeface="Open Sans"/>
                <a:sym typeface="Open Sans"/>
              </a:rPr>
              <a:t>oversampling </a:t>
            </a:r>
            <a:r>
              <a:rPr lang="pl" sz="800">
                <a:latin typeface="Open Sans"/>
                <a:ea typeface="Open Sans"/>
                <a:cs typeface="Open Sans"/>
                <a:sym typeface="Open Sans"/>
              </a:rPr>
              <a:t>4) </a:t>
            </a:r>
            <a:r>
              <a:rPr b="1" lang="pl" sz="800">
                <a:latin typeface="Open Sans"/>
                <a:ea typeface="Open Sans"/>
                <a:cs typeface="Open Sans"/>
                <a:sym typeface="Open Sans"/>
              </a:rPr>
              <a:t>combination of undersampling and oversampling</a:t>
            </a:r>
            <a:r>
              <a:rPr lang="pl" sz="800">
                <a:latin typeface="Open Sans"/>
                <a:ea typeface="Open Sans"/>
                <a:cs typeface="Open Sans"/>
                <a:sym typeface="Open Sans"/>
              </a:rPr>
              <a:t>. Let’s discuss these techniques.</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b="1" lang="pl" sz="800">
                <a:latin typeface="Open Sans"/>
                <a:ea typeface="Open Sans"/>
                <a:cs typeface="Open Sans"/>
                <a:sym typeface="Open Sans"/>
              </a:rPr>
              <a:t>Undersampling </a:t>
            </a:r>
            <a:r>
              <a:rPr lang="pl" sz="800">
                <a:latin typeface="Open Sans"/>
                <a:ea typeface="Open Sans"/>
                <a:cs typeface="Open Sans"/>
                <a:sym typeface="Open Sans"/>
              </a:rPr>
              <a:t>- in general, it is about reducing the number of observations from the dominant (major) class. Two categories of algorithms can be distinguished here: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Prototype generation - is a technique which will reduce the number of samples in the targeted classes but the remaining samples are generated — and not selected — from the original set. Examples of algorithms:</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Cluster Centroids - makes use of K-means to reduce the number of samples. Therefore, each class will be synthesized with the centroids of the K-means method instead of the original samples.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Prototype selection - is a technique which will select samples from the original set. Examples of algorithms:</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Random undersampler - is a fast and easy way to balance the data by randomly selecting a subset of data (but we can select for instance desired ratio of the number of samples in the minority class over the number of samples in the majority class) for the targeted classes (it allows to bootstrap the data)</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Tomek’s links - it removes unwanted overlap between classes where majority class links (Tomek’s link exist if the two samples are the nearest neighbors of each other) are removed until all minimally distanced nearest neighbor pairs are of the same class</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Edited Nearest Neighbours - it removes samples of the majority class for which their class differ from the one of their nearest-neighbors. This sieve can be repeated which is the principle of the Repeated Edited Nearest Neighbours. </a:t>
            </a:r>
            <a:endParaRPr sz="800">
              <a:latin typeface="Open Sans"/>
              <a:ea typeface="Open Sans"/>
              <a:cs typeface="Open Sans"/>
              <a:sym typeface="Open Sans"/>
            </a:endParaRPr>
          </a:p>
          <a:p>
            <a:pPr indent="-279400" lvl="1" marL="914400" rtl="0" algn="just">
              <a:lnSpc>
                <a:spcPct val="150000"/>
              </a:lnSpc>
              <a:spcBef>
                <a:spcPts val="0"/>
              </a:spcBef>
              <a:spcAft>
                <a:spcPts val="0"/>
              </a:spcAft>
              <a:buSzPts val="800"/>
              <a:buFont typeface="Open Sans"/>
              <a:buAutoNum type="alphaLcParenR"/>
            </a:pPr>
            <a:r>
              <a:rPr lang="pl" sz="800">
                <a:latin typeface="Open Sans"/>
                <a:ea typeface="Open Sans"/>
                <a:cs typeface="Open Sans"/>
                <a:sym typeface="Open Sans"/>
              </a:rPr>
              <a:t>And many many more: </a:t>
            </a:r>
            <a:r>
              <a:rPr lang="pl" sz="800" u="sng">
                <a:solidFill>
                  <a:schemeClr val="hlink"/>
                </a:solidFill>
                <a:latin typeface="Open Sans"/>
                <a:ea typeface="Open Sans"/>
                <a:cs typeface="Open Sans"/>
                <a:sym typeface="Open Sans"/>
                <a:hlinkClick r:id="rId5"/>
              </a:rPr>
              <a:t>reference</a:t>
            </a:r>
            <a:endParaRPr sz="800">
              <a:latin typeface="Open Sans"/>
              <a:ea typeface="Open Sans"/>
              <a:cs typeface="Open Sans"/>
              <a:sym typeface="Open Sans"/>
            </a:endParaRPr>
          </a:p>
        </p:txBody>
      </p:sp>
      <p:pic>
        <p:nvPicPr>
          <p:cNvPr id="1615" name="Google Shape;1615;p143"/>
          <p:cNvPicPr preferRelativeResize="0"/>
          <p:nvPr/>
        </p:nvPicPr>
        <p:blipFill>
          <a:blip r:embed="rId6">
            <a:alphaModFix/>
          </a:blip>
          <a:stretch>
            <a:fillRect/>
          </a:stretch>
        </p:blipFill>
        <p:spPr>
          <a:xfrm>
            <a:off x="6995326" y="43024"/>
            <a:ext cx="1901261" cy="615600"/>
          </a:xfrm>
          <a:prstGeom prst="rect">
            <a:avLst/>
          </a:prstGeom>
          <a:noFill/>
          <a:ln>
            <a:noFill/>
          </a:ln>
        </p:spPr>
      </p:pic>
      <p:cxnSp>
        <p:nvCxnSpPr>
          <p:cNvPr id="1616" name="Google Shape;1616;p143"/>
          <p:cNvCxnSpPr/>
          <p:nvPr/>
        </p:nvCxnSpPr>
        <p:spPr>
          <a:xfrm flipH="1" rot="10800000">
            <a:off x="6691800" y="492125"/>
            <a:ext cx="295200" cy="885600"/>
          </a:xfrm>
          <a:prstGeom prst="straightConnector1">
            <a:avLst/>
          </a:prstGeom>
          <a:noFill/>
          <a:ln cap="flat" cmpd="sng" w="9525">
            <a:solidFill>
              <a:srgbClr val="992735"/>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cxnSp>
        <p:nvCxnSpPr>
          <p:cNvPr id="229" name="Google Shape;229;p3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30" name="Google Shape;230;p3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31" name="Google Shape;231;p3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32" name="Google Shape;232;p3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Types of Machine Learning</a:t>
            </a:r>
            <a:endParaRPr b="1" sz="2000">
              <a:latin typeface="Open Sans"/>
              <a:ea typeface="Open Sans"/>
              <a:cs typeface="Open Sans"/>
              <a:sym typeface="Open Sans"/>
            </a:endParaRPr>
          </a:p>
        </p:txBody>
      </p:sp>
      <p:sp>
        <p:nvSpPr>
          <p:cNvPr id="233" name="Google Shape;233;p36"/>
          <p:cNvSpPr txBox="1"/>
          <p:nvPr/>
        </p:nvSpPr>
        <p:spPr>
          <a:xfrm>
            <a:off x="656017" y="839150"/>
            <a:ext cx="7579200" cy="1369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Supervised learning</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Unsupervised learning</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Semi-supervised learning</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Reinforcement learning</a:t>
            </a:r>
            <a:endParaRPr>
              <a:latin typeface="Open Sans"/>
              <a:ea typeface="Open Sans"/>
              <a:cs typeface="Open Sans"/>
              <a:sym typeface="Open Sans"/>
            </a:endParaRPr>
          </a:p>
        </p:txBody>
      </p:sp>
      <p:pic>
        <p:nvPicPr>
          <p:cNvPr id="234" name="Google Shape;234;p36"/>
          <p:cNvPicPr preferRelativeResize="0"/>
          <p:nvPr/>
        </p:nvPicPr>
        <p:blipFill>
          <a:blip r:embed="rId4">
            <a:alphaModFix/>
          </a:blip>
          <a:stretch>
            <a:fillRect/>
          </a:stretch>
        </p:blipFill>
        <p:spPr>
          <a:xfrm>
            <a:off x="4000550" y="2607175"/>
            <a:ext cx="4485476" cy="1301700"/>
          </a:xfrm>
          <a:prstGeom prst="rect">
            <a:avLst/>
          </a:prstGeom>
          <a:noFill/>
          <a:ln>
            <a:noFill/>
          </a:ln>
        </p:spPr>
      </p:pic>
      <p:sp>
        <p:nvSpPr>
          <p:cNvPr id="235" name="Google Shape;235;p36"/>
          <p:cNvSpPr txBox="1"/>
          <p:nvPr/>
        </p:nvSpPr>
        <p:spPr>
          <a:xfrm>
            <a:off x="6475425" y="4072025"/>
            <a:ext cx="2010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sz="1200">
                <a:latin typeface="Open Sans"/>
                <a:ea typeface="Open Sans"/>
                <a:cs typeface="Open Sans"/>
                <a:sym typeface="Open Sans"/>
              </a:rPr>
              <a:t>[source: </a:t>
            </a:r>
            <a:r>
              <a:rPr lang="pl" sz="1200" u="sng">
                <a:solidFill>
                  <a:schemeClr val="hlink"/>
                </a:solidFill>
                <a:latin typeface="Open Sans"/>
                <a:ea typeface="Open Sans"/>
                <a:cs typeface="Open Sans"/>
                <a:sym typeface="Open Sans"/>
                <a:hlinkClick r:id="rId5"/>
              </a:rPr>
              <a:t>IBM Developer</a:t>
            </a:r>
            <a:r>
              <a:rPr lang="pl" sz="1200">
                <a:latin typeface="Open Sans"/>
                <a:ea typeface="Open Sans"/>
                <a:cs typeface="Open Sans"/>
                <a:sym typeface="Open Sans"/>
              </a:rPr>
              <a:t>]</a:t>
            </a:r>
            <a:endParaRPr sz="1200">
              <a:latin typeface="Open Sans"/>
              <a:ea typeface="Open Sans"/>
              <a:cs typeface="Open Sans"/>
              <a:sym typeface="Open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cxnSp>
        <p:nvCxnSpPr>
          <p:cNvPr id="1621" name="Google Shape;1621;p14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22" name="Google Shape;1622;p14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23" name="Google Shape;1623;p14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24" name="Google Shape;1624;p144"/>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Classes rebalancing </a:t>
            </a:r>
            <a:r>
              <a:rPr lang="pl" sz="2000">
                <a:latin typeface="Open Sans"/>
                <a:ea typeface="Open Sans"/>
                <a:cs typeface="Open Sans"/>
                <a:sym typeface="Open Sans"/>
              </a:rPr>
              <a:t>- cont’d</a:t>
            </a:r>
            <a:endParaRPr sz="2000">
              <a:latin typeface="Open Sans"/>
              <a:ea typeface="Open Sans"/>
              <a:cs typeface="Open Sans"/>
              <a:sym typeface="Open Sans"/>
            </a:endParaRPr>
          </a:p>
        </p:txBody>
      </p:sp>
      <p:sp>
        <p:nvSpPr>
          <p:cNvPr id="1625" name="Google Shape;1625;p144"/>
          <p:cNvSpPr txBox="1"/>
          <p:nvPr/>
        </p:nvSpPr>
        <p:spPr>
          <a:xfrm>
            <a:off x="6656175" y="4695875"/>
            <a:ext cx="2057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Imbalance learn</a:t>
            </a:r>
            <a:r>
              <a:rPr lang="pl" sz="900">
                <a:latin typeface="Open Sans"/>
                <a:ea typeface="Open Sans"/>
                <a:cs typeface="Open Sans"/>
                <a:sym typeface="Open Sans"/>
              </a:rPr>
              <a:t>]</a:t>
            </a:r>
            <a:endParaRPr/>
          </a:p>
        </p:txBody>
      </p:sp>
      <p:sp>
        <p:nvSpPr>
          <p:cNvPr id="1626" name="Google Shape;1626;p144"/>
          <p:cNvSpPr txBox="1"/>
          <p:nvPr/>
        </p:nvSpPr>
        <p:spPr>
          <a:xfrm>
            <a:off x="656025" y="676250"/>
            <a:ext cx="7830000" cy="3817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800">
                <a:latin typeface="Open Sans"/>
                <a:ea typeface="Open Sans"/>
                <a:cs typeface="Open Sans"/>
                <a:sym typeface="Open Sans"/>
              </a:rPr>
              <a:t>Oversampling </a:t>
            </a:r>
            <a:r>
              <a:rPr lang="pl" sz="800">
                <a:latin typeface="Open Sans"/>
                <a:ea typeface="Open Sans"/>
                <a:cs typeface="Open Sans"/>
                <a:sym typeface="Open Sans"/>
              </a:rPr>
              <a:t>- in general, it is about increasing the number of observations from the dominated (minor) class. We can distinguish following algorithms:</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Random oversampler - it can be used to repeat some samples and balance the number of samples between the dataset (in the simplest case we will duplicate observations from minor class). By default, random over-sampling generates a bootstrap.</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SMOTE (Synthetic Minority Over-sampling Technique) - it creates new synthetic observations of minority class as convex (〜linear) combinations of existing points and their nearest neighbors of same class. SMOTE proposes several variants by identifying specific samples to consider during the resampling. The borderline version (Borderline SMOTE) will detect which point to select which are in the border between two classes. The SVM version (SVM SMOTE) will use the support vectors found using an SVM algorithm to create new sample while the KMeans version (KMeans SMOTE) will make a clustering before to generate samples in each cluster independently depending each cluster density. </a:t>
            </a:r>
            <a:endParaRPr sz="800">
              <a:latin typeface="Open Sans"/>
              <a:ea typeface="Open Sans"/>
              <a:cs typeface="Open Sans"/>
              <a:sym typeface="Open Sans"/>
            </a:endParaRPr>
          </a:p>
          <a:p>
            <a:pPr indent="-279400" lvl="0" marL="457200" rtl="0" algn="just">
              <a:lnSpc>
                <a:spcPct val="150000"/>
              </a:lnSpc>
              <a:spcBef>
                <a:spcPts val="0"/>
              </a:spcBef>
              <a:spcAft>
                <a:spcPts val="0"/>
              </a:spcAft>
              <a:buSzPts val="800"/>
              <a:buFont typeface="Open Sans"/>
              <a:buAutoNum type="arabicParenR"/>
            </a:pPr>
            <a:r>
              <a:rPr lang="pl" sz="800">
                <a:latin typeface="Open Sans"/>
                <a:ea typeface="Open Sans"/>
                <a:cs typeface="Open Sans"/>
                <a:sym typeface="Open Sans"/>
              </a:rPr>
              <a:t>ADASYN (Adaptive Synthetic) - this method is similar to SMOTE but it generates different number of samples depending on an estimate of the local distribution of the class to be oversampled. ADASYN uses a weighted distribution for different minority class examples according to their level of difficulty in learning, where more synthetic data is generated for minority class examples that are harder to learn.</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b="1" sz="800">
              <a:latin typeface="Open Sans"/>
              <a:ea typeface="Open Sans"/>
              <a:cs typeface="Open Sans"/>
              <a:sym typeface="Open Sans"/>
            </a:endParaRPr>
          </a:p>
          <a:p>
            <a:pPr indent="0" lvl="0" marL="0" rtl="0" algn="just">
              <a:lnSpc>
                <a:spcPct val="150000"/>
              </a:lnSpc>
              <a:spcBef>
                <a:spcPts val="0"/>
              </a:spcBef>
              <a:spcAft>
                <a:spcPts val="0"/>
              </a:spcAft>
              <a:buNone/>
            </a:pPr>
            <a:r>
              <a:rPr b="1" lang="pl" sz="800">
                <a:latin typeface="Open Sans"/>
                <a:ea typeface="Open Sans"/>
                <a:cs typeface="Open Sans"/>
                <a:sym typeface="Open Sans"/>
              </a:rPr>
              <a:t>Combination of undersampling and oversampling </a:t>
            </a:r>
            <a:r>
              <a:rPr lang="pl" sz="800">
                <a:latin typeface="Open Sans"/>
                <a:ea typeface="Open Sans"/>
                <a:cs typeface="Open Sans"/>
                <a:sym typeface="Open Sans"/>
              </a:rPr>
              <a:t>- SMOTE can generate noisy samples by interpolating new points between marginal outliers and inliers. This issue can be solved by cleaning the space resulting from oversampling. In this regard, Tomek’s link and edited nearest-neighbours are the two cleaning methods that have been added to the pipeline after applying SMOTE oversampling to obtain a cleaner space. Thanks to it we can we can distinguish following algorithms: SMOTETomek SMOTEENN.</a:t>
            </a:r>
            <a:endParaRPr sz="800">
              <a:latin typeface="Open Sans"/>
              <a:ea typeface="Open Sans"/>
              <a:cs typeface="Open Sans"/>
              <a:sym typeface="Open Sans"/>
            </a:endParaRPr>
          </a:p>
          <a:p>
            <a:pPr indent="0" lvl="0" marL="0" rtl="0" algn="just">
              <a:lnSpc>
                <a:spcPct val="150000"/>
              </a:lnSpc>
              <a:spcBef>
                <a:spcPts val="0"/>
              </a:spcBef>
              <a:spcAft>
                <a:spcPts val="0"/>
              </a:spcAft>
              <a:buNone/>
            </a:pPr>
            <a:r>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800">
                <a:latin typeface="Open Sans"/>
                <a:ea typeface="Open Sans"/>
                <a:cs typeface="Open Sans"/>
                <a:sym typeface="Open Sans"/>
              </a:rPr>
              <a:t>In business practice, the simplest approach is often used random undersampler. However, it is worth checking how different approaches will work in our business problem (check it with cross-validation). Attention: if you use these techniques, be very careful about leakage data - if you are doing cross-validation, you must rebalance each fold of the algorithm separately! Additionally, both SMOTE and Tomek links only work on low-dimensional data!</a:t>
            </a:r>
            <a:endParaRPr sz="800">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cxnSp>
        <p:nvCxnSpPr>
          <p:cNvPr id="1631" name="Google Shape;1631;p14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32" name="Google Shape;1632;p14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33" name="Google Shape;1633;p14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34" name="Google Shape;1634;p14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Ensemble methods</a:t>
            </a:r>
            <a:endParaRPr sz="2000">
              <a:latin typeface="Open Sans"/>
              <a:ea typeface="Open Sans"/>
              <a:cs typeface="Open Sans"/>
              <a:sym typeface="Open Sans"/>
            </a:endParaRPr>
          </a:p>
        </p:txBody>
      </p:sp>
      <p:sp>
        <p:nvSpPr>
          <p:cNvPr id="1635" name="Google Shape;1635;p145"/>
          <p:cNvSpPr txBox="1"/>
          <p:nvPr/>
        </p:nvSpPr>
        <p:spPr>
          <a:xfrm>
            <a:off x="6085075" y="4695875"/>
            <a:ext cx="2241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Machine Learning Mastery</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636" name="Google Shape;1636;p145"/>
          <p:cNvSpPr txBox="1"/>
          <p:nvPr/>
        </p:nvSpPr>
        <p:spPr>
          <a:xfrm>
            <a:off x="656025" y="676250"/>
            <a:ext cx="7830000" cy="168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3900"/>
              </a:spcAft>
              <a:buNone/>
            </a:pPr>
            <a:r>
              <a:rPr lang="pl" sz="850">
                <a:latin typeface="Open Sans"/>
                <a:ea typeface="Open Sans"/>
                <a:cs typeface="Open Sans"/>
                <a:sym typeface="Open Sans"/>
              </a:rPr>
              <a:t>Let’s recall definition of ensembling: ensemble methods are techniques that aim to </a:t>
            </a:r>
            <a:r>
              <a:rPr b="1" lang="pl" sz="850">
                <a:latin typeface="Open Sans"/>
                <a:ea typeface="Open Sans"/>
                <a:cs typeface="Open Sans"/>
                <a:sym typeface="Open Sans"/>
              </a:rPr>
              <a:t>improve the performance of our model by combining multiple weak models instead of using a single model</a:t>
            </a:r>
            <a:r>
              <a:rPr lang="pl" sz="850">
                <a:latin typeface="Open Sans"/>
                <a:ea typeface="Open Sans"/>
                <a:cs typeface="Open Sans"/>
                <a:sym typeface="Open Sans"/>
              </a:rPr>
              <a:t>. The combined models should increase the accuracy of the results significantly. We have three standard ensemble strategies: </a:t>
            </a:r>
            <a:r>
              <a:rPr b="1" lang="pl" sz="850">
                <a:latin typeface="Open Sans"/>
                <a:ea typeface="Open Sans"/>
                <a:cs typeface="Open Sans"/>
                <a:sym typeface="Open Sans"/>
              </a:rPr>
              <a:t>1. Bagging </a:t>
            </a:r>
            <a:r>
              <a:rPr lang="pl" sz="850">
                <a:latin typeface="Open Sans"/>
                <a:ea typeface="Open Sans"/>
                <a:cs typeface="Open Sans"/>
                <a:sym typeface="Open Sans"/>
              </a:rPr>
              <a:t>(we discussed it alongside Random Forest which is the most popular bagging algorithm); </a:t>
            </a:r>
            <a:r>
              <a:rPr b="1" lang="pl" sz="850">
                <a:latin typeface="Open Sans"/>
                <a:ea typeface="Open Sans"/>
                <a:cs typeface="Open Sans"/>
                <a:sym typeface="Open Sans"/>
              </a:rPr>
              <a:t>2. Stacking </a:t>
            </a:r>
            <a:r>
              <a:rPr lang="pl" sz="850">
                <a:latin typeface="Open Sans"/>
                <a:ea typeface="Open Sans"/>
                <a:cs typeface="Open Sans"/>
                <a:sym typeface="Open Sans"/>
              </a:rPr>
              <a:t>- is a procedure where learner (so called meta-learner) is trained to combine the individual learners (in other words, we create multiple models whose results are features for the meta-learning model that produces the final result; note: any model can be a meta-learner); </a:t>
            </a:r>
            <a:r>
              <a:rPr b="1" lang="pl" sz="850">
                <a:latin typeface="Open Sans"/>
                <a:ea typeface="Open Sans"/>
                <a:cs typeface="Open Sans"/>
                <a:sym typeface="Open Sans"/>
              </a:rPr>
              <a:t>3. Boosting </a:t>
            </a:r>
            <a:r>
              <a:rPr lang="pl" sz="850">
                <a:latin typeface="Open Sans"/>
                <a:ea typeface="Open Sans"/>
                <a:cs typeface="Open Sans"/>
                <a:sym typeface="Open Sans"/>
              </a:rPr>
              <a:t>- is a idea to combine several weak learners in interactive way to form a stronger one (we will discuss these techniques and models like AdaBoost, XGBoost, LightGBM, CatBoost in detail on the Machine Learning in Finance II course); </a:t>
            </a:r>
            <a:r>
              <a:rPr b="1" lang="pl" sz="850">
                <a:latin typeface="Open Sans"/>
                <a:ea typeface="Open Sans"/>
                <a:cs typeface="Open Sans"/>
                <a:sym typeface="Open Sans"/>
              </a:rPr>
              <a:t>4. Voting</a:t>
            </a:r>
            <a:r>
              <a:rPr lang="pl" sz="850">
                <a:latin typeface="Open Sans"/>
                <a:ea typeface="Open Sans"/>
                <a:cs typeface="Open Sans"/>
                <a:sym typeface="Open Sans"/>
              </a:rPr>
              <a:t> - idea to combine conceptually different machine learning models and return the average predicted values or majority of votes.</a:t>
            </a:r>
            <a:endParaRPr sz="850">
              <a:latin typeface="Open Sans"/>
              <a:ea typeface="Open Sans"/>
              <a:cs typeface="Open Sans"/>
              <a:sym typeface="Open Sans"/>
            </a:endParaRPr>
          </a:p>
        </p:txBody>
      </p:sp>
      <p:pic>
        <p:nvPicPr>
          <p:cNvPr id="1637" name="Google Shape;1637;p145"/>
          <p:cNvPicPr preferRelativeResize="0"/>
          <p:nvPr/>
        </p:nvPicPr>
        <p:blipFill>
          <a:blip r:embed="rId5">
            <a:alphaModFix/>
          </a:blip>
          <a:stretch>
            <a:fillRect/>
          </a:stretch>
        </p:blipFill>
        <p:spPr>
          <a:xfrm>
            <a:off x="4928987" y="2178249"/>
            <a:ext cx="1650063" cy="2372400"/>
          </a:xfrm>
          <a:prstGeom prst="rect">
            <a:avLst/>
          </a:prstGeom>
          <a:noFill/>
          <a:ln cap="flat" cmpd="sng" w="9525">
            <a:solidFill>
              <a:srgbClr val="992735"/>
            </a:solidFill>
            <a:prstDash val="solid"/>
            <a:round/>
            <a:headEnd len="sm" w="sm" type="none"/>
            <a:tailEnd len="sm" w="sm" type="none"/>
          </a:ln>
        </p:spPr>
      </p:pic>
      <p:pic>
        <p:nvPicPr>
          <p:cNvPr id="1638" name="Google Shape;1638;p145"/>
          <p:cNvPicPr preferRelativeResize="0"/>
          <p:nvPr/>
        </p:nvPicPr>
        <p:blipFill>
          <a:blip r:embed="rId6">
            <a:alphaModFix/>
          </a:blip>
          <a:stretch>
            <a:fillRect/>
          </a:stretch>
        </p:blipFill>
        <p:spPr>
          <a:xfrm>
            <a:off x="656125" y="2456013"/>
            <a:ext cx="1944000" cy="2094631"/>
          </a:xfrm>
          <a:prstGeom prst="rect">
            <a:avLst/>
          </a:prstGeom>
          <a:noFill/>
          <a:ln cap="flat" cmpd="sng" w="9525">
            <a:solidFill>
              <a:srgbClr val="992735"/>
            </a:solidFill>
            <a:prstDash val="solid"/>
            <a:round/>
            <a:headEnd len="sm" w="sm" type="none"/>
            <a:tailEnd len="sm" w="sm" type="none"/>
          </a:ln>
        </p:spPr>
      </p:pic>
      <p:pic>
        <p:nvPicPr>
          <p:cNvPr id="1639" name="Google Shape;1639;p145"/>
          <p:cNvPicPr preferRelativeResize="0"/>
          <p:nvPr/>
        </p:nvPicPr>
        <p:blipFill>
          <a:blip r:embed="rId7">
            <a:alphaModFix/>
          </a:blip>
          <a:stretch>
            <a:fillRect/>
          </a:stretch>
        </p:blipFill>
        <p:spPr>
          <a:xfrm>
            <a:off x="2853575" y="2178238"/>
            <a:ext cx="1944201" cy="2372423"/>
          </a:xfrm>
          <a:prstGeom prst="rect">
            <a:avLst/>
          </a:prstGeom>
          <a:noFill/>
          <a:ln cap="flat" cmpd="sng" w="9525">
            <a:solidFill>
              <a:srgbClr val="992735"/>
            </a:solidFill>
            <a:prstDash val="solid"/>
            <a:round/>
            <a:headEnd len="sm" w="sm" type="none"/>
            <a:tailEnd len="sm" w="sm" type="none"/>
          </a:ln>
        </p:spPr>
      </p:pic>
      <p:cxnSp>
        <p:nvCxnSpPr>
          <p:cNvPr id="1640" name="Google Shape;1640;p145"/>
          <p:cNvCxnSpPr/>
          <p:nvPr/>
        </p:nvCxnSpPr>
        <p:spPr>
          <a:xfrm rot="10800000">
            <a:off x="5602050" y="2356400"/>
            <a:ext cx="2025000" cy="959700"/>
          </a:xfrm>
          <a:prstGeom prst="straightConnector1">
            <a:avLst/>
          </a:prstGeom>
          <a:noFill/>
          <a:ln cap="flat" cmpd="sng" w="9525">
            <a:solidFill>
              <a:srgbClr val="992735"/>
            </a:solidFill>
            <a:prstDash val="solid"/>
            <a:round/>
            <a:headEnd len="med" w="med" type="none"/>
            <a:tailEnd len="med" w="med" type="triangle"/>
          </a:ln>
        </p:spPr>
      </p:cxnSp>
      <p:sp>
        <p:nvSpPr>
          <p:cNvPr id="1641" name="Google Shape;1641;p145"/>
          <p:cNvSpPr txBox="1"/>
          <p:nvPr/>
        </p:nvSpPr>
        <p:spPr>
          <a:xfrm>
            <a:off x="6924775" y="3280825"/>
            <a:ext cx="1914600" cy="5541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000"/>
              </a:spcBef>
              <a:spcAft>
                <a:spcPts val="3900"/>
              </a:spcAft>
              <a:buNone/>
            </a:pPr>
            <a:r>
              <a:rPr lang="pl" sz="800">
                <a:latin typeface="Open Sans"/>
                <a:ea typeface="Open Sans"/>
                <a:cs typeface="Open Sans"/>
                <a:sym typeface="Open Sans"/>
              </a:rPr>
              <a:t>Adaptive boosting - High weights are put on errors to improve at the next boosting step</a:t>
            </a:r>
            <a:endParaRPr sz="800">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cxnSp>
        <p:nvCxnSpPr>
          <p:cNvPr id="1646" name="Google Shape;1646;p14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47" name="Google Shape;1647;p14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48" name="Google Shape;1648;p14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49" name="Google Shape;1649;p14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Probability calibration</a:t>
            </a:r>
            <a:endParaRPr sz="2000">
              <a:latin typeface="Open Sans"/>
              <a:ea typeface="Open Sans"/>
              <a:cs typeface="Open Sans"/>
              <a:sym typeface="Open Sans"/>
            </a:endParaRPr>
          </a:p>
        </p:txBody>
      </p:sp>
      <p:sp>
        <p:nvSpPr>
          <p:cNvPr id="1650" name="Google Shape;1650;p146"/>
          <p:cNvSpPr txBox="1"/>
          <p:nvPr/>
        </p:nvSpPr>
        <p:spPr>
          <a:xfrm>
            <a:off x="656025" y="676250"/>
            <a:ext cx="7830000" cy="1296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850">
                <a:latin typeface="Open Sans"/>
                <a:ea typeface="Open Sans"/>
                <a:cs typeface="Open Sans"/>
                <a:sym typeface="Open Sans"/>
              </a:rPr>
              <a:t>The </a:t>
            </a:r>
            <a:r>
              <a:rPr b="1" lang="pl" sz="850">
                <a:latin typeface="Open Sans"/>
                <a:ea typeface="Open Sans"/>
                <a:cs typeface="Open Sans"/>
                <a:sym typeface="Open Sans"/>
              </a:rPr>
              <a:t>probability calibration procedure</a:t>
            </a:r>
            <a:r>
              <a:rPr lang="pl" sz="850">
                <a:latin typeface="Open Sans"/>
                <a:ea typeface="Open Sans"/>
                <a:cs typeface="Open Sans"/>
                <a:sym typeface="Open Sans"/>
              </a:rPr>
              <a:t> allows to: 1) better calibrate the probabilities of a given classification model; 2) to add support for probability prediction (some models do not return probability by default e.g. SVM). We are interested in this procedure, in particular, when we really care about correctly estimated probabilities, e.g. a popular technique in credit risk. </a:t>
            </a:r>
            <a:r>
              <a:rPr b="1" lang="pl" sz="850">
                <a:latin typeface="Open Sans"/>
                <a:ea typeface="Open Sans"/>
                <a:cs typeface="Open Sans"/>
                <a:sym typeface="Open Sans"/>
              </a:rPr>
              <a:t>Well calibrated classifiers are probabilistic classifiers for which the output (probability) of the model can be directly interpreted as a confidence level</a:t>
            </a:r>
            <a:r>
              <a:rPr lang="pl" sz="850">
                <a:latin typeface="Open Sans"/>
                <a:ea typeface="Open Sans"/>
                <a:cs typeface="Open Sans"/>
                <a:sym typeface="Open Sans"/>
              </a:rPr>
              <a:t> (e.g. let’s set our cut-off point to 90%, a good classifier is one where about 90% of the classifications indicated by this cut-off point will belong to correct class). To check if our classifier has these properties, we can use </a:t>
            </a:r>
            <a:r>
              <a:rPr b="1" lang="pl" sz="850">
                <a:latin typeface="Open Sans"/>
                <a:ea typeface="Open Sans"/>
                <a:cs typeface="Open Sans"/>
                <a:sym typeface="Open Sans"/>
              </a:rPr>
              <a:t>calibration curves</a:t>
            </a:r>
            <a:r>
              <a:rPr lang="pl" sz="850">
                <a:latin typeface="Open Sans"/>
                <a:ea typeface="Open Sans"/>
                <a:cs typeface="Open Sans"/>
                <a:sym typeface="Open Sans"/>
              </a:rPr>
              <a:t>, which presents true frequency of the positive label against its predicted probability.</a:t>
            </a:r>
            <a:endParaRPr sz="850">
              <a:latin typeface="Open Sans"/>
              <a:ea typeface="Open Sans"/>
              <a:cs typeface="Open Sans"/>
              <a:sym typeface="Open Sans"/>
            </a:endParaRPr>
          </a:p>
        </p:txBody>
      </p:sp>
      <p:sp>
        <p:nvSpPr>
          <p:cNvPr id="1651" name="Google Shape;1651;p146"/>
          <p:cNvSpPr txBox="1"/>
          <p:nvPr/>
        </p:nvSpPr>
        <p:spPr>
          <a:xfrm>
            <a:off x="6995325" y="4695875"/>
            <a:ext cx="1331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652" name="Google Shape;1652;p146"/>
          <p:cNvPicPr preferRelativeResize="0"/>
          <p:nvPr/>
        </p:nvPicPr>
        <p:blipFill rotWithShape="1">
          <a:blip r:embed="rId5">
            <a:alphaModFix/>
          </a:blip>
          <a:srcRect b="50544" l="0" r="0" t="0"/>
          <a:stretch/>
        </p:blipFill>
        <p:spPr>
          <a:xfrm>
            <a:off x="246800" y="1916725"/>
            <a:ext cx="4452175" cy="2201895"/>
          </a:xfrm>
          <a:prstGeom prst="rect">
            <a:avLst/>
          </a:prstGeom>
          <a:noFill/>
          <a:ln>
            <a:noFill/>
          </a:ln>
        </p:spPr>
      </p:pic>
      <p:pic>
        <p:nvPicPr>
          <p:cNvPr id="1653" name="Google Shape;1653;p146"/>
          <p:cNvPicPr preferRelativeResize="0"/>
          <p:nvPr/>
        </p:nvPicPr>
        <p:blipFill rotWithShape="1">
          <a:blip r:embed="rId5">
            <a:alphaModFix/>
          </a:blip>
          <a:srcRect b="0" l="0" r="0" t="49369"/>
          <a:stretch/>
        </p:blipFill>
        <p:spPr>
          <a:xfrm>
            <a:off x="4785063" y="2014301"/>
            <a:ext cx="4102725" cy="2077225"/>
          </a:xfrm>
          <a:prstGeom prst="rect">
            <a:avLst/>
          </a:prstGeom>
          <a:noFill/>
          <a:ln>
            <a:noFill/>
          </a:ln>
        </p:spPr>
      </p:pic>
      <p:sp>
        <p:nvSpPr>
          <p:cNvPr id="1654" name="Google Shape;1654;p146"/>
          <p:cNvSpPr txBox="1"/>
          <p:nvPr/>
        </p:nvSpPr>
        <p:spPr>
          <a:xfrm>
            <a:off x="656025" y="4132700"/>
            <a:ext cx="7830000" cy="434700"/>
          </a:xfrm>
          <a:prstGeom prst="rect">
            <a:avLst/>
          </a:prstGeom>
          <a:noFill/>
          <a:ln cap="flat" cmpd="sng" w="9525">
            <a:solidFill>
              <a:srgbClr val="992735"/>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650">
                <a:latin typeface="Open Sans"/>
                <a:ea typeface="Open Sans"/>
                <a:cs typeface="Open Sans"/>
                <a:sym typeface="Open Sans"/>
              </a:rPr>
              <a:t>Logistic regression is well calibrated. Naive Bayes is not well calibrated and it tends to push probabilities to 0 or 1.  Random Forest is not well calibrated and it shows peaks at approximately 0.2 and 0.9 probability, while probabilities close to 0 or 1 are very rare. SVM is also not well calibrated and it shows “strong” sigmoid curve.</a:t>
            </a:r>
            <a:endParaRPr sz="650">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147"/>
          <p:cNvPicPr preferRelativeResize="0"/>
          <p:nvPr/>
        </p:nvPicPr>
        <p:blipFill>
          <a:blip r:embed="rId3">
            <a:alphaModFix/>
          </a:blip>
          <a:stretch>
            <a:fillRect/>
          </a:stretch>
        </p:blipFill>
        <p:spPr>
          <a:xfrm>
            <a:off x="2214050" y="2964949"/>
            <a:ext cx="6476132" cy="1580350"/>
          </a:xfrm>
          <a:prstGeom prst="rect">
            <a:avLst/>
          </a:prstGeom>
          <a:noFill/>
          <a:ln>
            <a:noFill/>
          </a:ln>
        </p:spPr>
      </p:pic>
      <p:cxnSp>
        <p:nvCxnSpPr>
          <p:cNvPr id="1660" name="Google Shape;1660;p14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61" name="Google Shape;1661;p14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62" name="Google Shape;1662;p147"/>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1663" name="Google Shape;1663;p14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Probability calibration </a:t>
            </a:r>
            <a:r>
              <a:rPr lang="pl" sz="2000">
                <a:latin typeface="Open Sans"/>
                <a:ea typeface="Open Sans"/>
                <a:cs typeface="Open Sans"/>
                <a:sym typeface="Open Sans"/>
              </a:rPr>
              <a:t>- cont’d </a:t>
            </a:r>
            <a:endParaRPr sz="2000">
              <a:latin typeface="Open Sans"/>
              <a:ea typeface="Open Sans"/>
              <a:cs typeface="Open Sans"/>
              <a:sym typeface="Open Sans"/>
            </a:endParaRPr>
          </a:p>
        </p:txBody>
      </p:sp>
      <p:sp>
        <p:nvSpPr>
          <p:cNvPr id="1664" name="Google Shape;1664;p147"/>
          <p:cNvSpPr txBox="1"/>
          <p:nvPr/>
        </p:nvSpPr>
        <p:spPr>
          <a:xfrm>
            <a:off x="656025" y="676250"/>
            <a:ext cx="7830000" cy="294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850">
                <a:latin typeface="Open Sans"/>
                <a:ea typeface="Open Sans"/>
                <a:cs typeface="Open Sans"/>
                <a:sym typeface="Open Sans"/>
              </a:rPr>
              <a:t>Calibrating a classifier</a:t>
            </a:r>
            <a:r>
              <a:rPr lang="pl" sz="850">
                <a:latin typeface="Open Sans"/>
                <a:ea typeface="Open Sans"/>
                <a:cs typeface="Open Sans"/>
                <a:sym typeface="Open Sans"/>
              </a:rPr>
              <a:t> consists of fitting a regressor (called a calibrator) that maps the output of the classifier      to a calibrated probability in [0, 1]. We can define it as:		.. In practice, this procedure is performed in the process of cross-validation, due to the high bias risk (the same training set should not be used to create the initial classifier and the calibrated classifier). We can use the </a:t>
            </a:r>
            <a:r>
              <a:rPr lang="pl" sz="850" u="sng">
                <a:solidFill>
                  <a:schemeClr val="hlink"/>
                </a:solidFill>
                <a:latin typeface="Open Sans"/>
                <a:ea typeface="Open Sans"/>
                <a:cs typeface="Open Sans"/>
                <a:sym typeface="Open Sans"/>
                <a:hlinkClick r:id="rId5"/>
              </a:rPr>
              <a:t>Brier score</a:t>
            </a:r>
            <a:r>
              <a:rPr lang="pl" sz="850">
                <a:latin typeface="Open Sans"/>
                <a:ea typeface="Open Sans"/>
                <a:cs typeface="Open Sans"/>
                <a:sym typeface="Open Sans"/>
              </a:rPr>
              <a:t> metric to assess the quality of the calibration, but it is not free from defects and caution is recommended. There are two popular calibration regressors (applicable directly only for binary classification, but extensible for the problem of classifying multiple classes using the One vs Rest approach : </a:t>
            </a:r>
            <a:endParaRPr sz="8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arenR"/>
            </a:pPr>
            <a:r>
              <a:rPr b="1" lang="pl" sz="850">
                <a:latin typeface="Open Sans"/>
                <a:ea typeface="Open Sans"/>
                <a:cs typeface="Open Sans"/>
                <a:sym typeface="Open Sans"/>
              </a:rPr>
              <a:t>sigmoid </a:t>
            </a:r>
            <a:r>
              <a:rPr lang="pl" sz="850">
                <a:latin typeface="Open Sans"/>
                <a:ea typeface="Open Sans"/>
                <a:cs typeface="Open Sans"/>
                <a:sym typeface="Open Sans"/>
              </a:rPr>
              <a:t>regressor:</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8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350">
              <a:latin typeface="Open Sans"/>
              <a:ea typeface="Open Sans"/>
              <a:cs typeface="Open Sans"/>
              <a:sym typeface="Open Sans"/>
            </a:endParaRPr>
          </a:p>
          <a:p>
            <a:pPr indent="-282575" lvl="0" marL="457200" rtl="0" algn="just">
              <a:lnSpc>
                <a:spcPct val="150000"/>
              </a:lnSpc>
              <a:spcBef>
                <a:spcPts val="0"/>
              </a:spcBef>
              <a:spcAft>
                <a:spcPts val="0"/>
              </a:spcAft>
              <a:buSzPts val="850"/>
              <a:buFont typeface="Open Sans"/>
              <a:buAutoNum type="arabicParenR"/>
            </a:pPr>
            <a:r>
              <a:rPr b="1" lang="pl" sz="850">
                <a:latin typeface="Open Sans"/>
                <a:ea typeface="Open Sans"/>
                <a:cs typeface="Open Sans"/>
                <a:sym typeface="Open Sans"/>
              </a:rPr>
              <a:t>isotonic </a:t>
            </a:r>
            <a:r>
              <a:rPr lang="pl" sz="850">
                <a:latin typeface="Open Sans"/>
                <a:ea typeface="Open Sans"/>
                <a:cs typeface="Open Sans"/>
                <a:sym typeface="Open Sans"/>
              </a:rPr>
              <a:t>regressor:</a:t>
            </a:r>
            <a:endParaRPr sz="850">
              <a:latin typeface="Open Sans"/>
              <a:ea typeface="Open Sans"/>
              <a:cs typeface="Open Sans"/>
              <a:sym typeface="Open Sans"/>
            </a:endParaRPr>
          </a:p>
          <a:p>
            <a:pPr indent="0" lvl="0" marL="0" rtl="0" algn="just">
              <a:lnSpc>
                <a:spcPct val="150000"/>
              </a:lnSpc>
              <a:spcBef>
                <a:spcPts val="0"/>
              </a:spcBef>
              <a:spcAft>
                <a:spcPts val="0"/>
              </a:spcAft>
              <a:buNone/>
            </a:pPr>
            <a:r>
              <a:t/>
            </a:r>
            <a:endParaRPr sz="850">
              <a:latin typeface="Open Sans"/>
              <a:ea typeface="Open Sans"/>
              <a:cs typeface="Open Sans"/>
              <a:sym typeface="Open Sans"/>
            </a:endParaRPr>
          </a:p>
          <a:p>
            <a:pPr indent="0" lvl="0" marL="0" rtl="0" algn="just">
              <a:lnSpc>
                <a:spcPct val="150000"/>
              </a:lnSpc>
              <a:spcBef>
                <a:spcPts val="0"/>
              </a:spcBef>
              <a:spcAft>
                <a:spcPts val="0"/>
              </a:spcAft>
              <a:buNone/>
            </a:pPr>
            <a:r>
              <a:t/>
            </a:r>
            <a:endParaRPr sz="850">
              <a:latin typeface="Open Sans"/>
              <a:ea typeface="Open Sans"/>
              <a:cs typeface="Open Sans"/>
              <a:sym typeface="Open Sans"/>
            </a:endParaRPr>
          </a:p>
        </p:txBody>
      </p:sp>
      <p:sp>
        <p:nvSpPr>
          <p:cNvPr id="1665" name="Google Shape;1665;p147"/>
          <p:cNvSpPr txBox="1"/>
          <p:nvPr/>
        </p:nvSpPr>
        <p:spPr>
          <a:xfrm>
            <a:off x="6995325" y="4695875"/>
            <a:ext cx="1331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666" name="Google Shape;1666;p147"/>
          <p:cNvPicPr preferRelativeResize="0"/>
          <p:nvPr/>
        </p:nvPicPr>
        <p:blipFill>
          <a:blip r:embed="rId7">
            <a:alphaModFix/>
          </a:blip>
          <a:stretch>
            <a:fillRect/>
          </a:stretch>
        </p:blipFill>
        <p:spPr>
          <a:xfrm>
            <a:off x="6316450" y="726175"/>
            <a:ext cx="140400" cy="188814"/>
          </a:xfrm>
          <a:prstGeom prst="rect">
            <a:avLst/>
          </a:prstGeom>
          <a:noFill/>
          <a:ln>
            <a:noFill/>
          </a:ln>
        </p:spPr>
      </p:pic>
      <p:pic>
        <p:nvPicPr>
          <p:cNvPr id="1667" name="Google Shape;1667;p147"/>
          <p:cNvPicPr preferRelativeResize="0"/>
          <p:nvPr/>
        </p:nvPicPr>
        <p:blipFill>
          <a:blip r:embed="rId8">
            <a:alphaModFix/>
          </a:blip>
          <a:stretch>
            <a:fillRect/>
          </a:stretch>
        </p:blipFill>
        <p:spPr>
          <a:xfrm>
            <a:off x="1570550" y="915000"/>
            <a:ext cx="576413" cy="188825"/>
          </a:xfrm>
          <a:prstGeom prst="rect">
            <a:avLst/>
          </a:prstGeom>
          <a:noFill/>
          <a:ln>
            <a:noFill/>
          </a:ln>
        </p:spPr>
      </p:pic>
      <p:pic>
        <p:nvPicPr>
          <p:cNvPr id="1668" name="Google Shape;1668;p147"/>
          <p:cNvPicPr preferRelativeResize="0"/>
          <p:nvPr/>
        </p:nvPicPr>
        <p:blipFill>
          <a:blip r:embed="rId9">
            <a:alphaModFix/>
          </a:blip>
          <a:stretch>
            <a:fillRect/>
          </a:stretch>
        </p:blipFill>
        <p:spPr>
          <a:xfrm>
            <a:off x="2206550" y="1720050"/>
            <a:ext cx="6491125" cy="12087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148"/>
          <p:cNvPicPr preferRelativeResize="0"/>
          <p:nvPr/>
        </p:nvPicPr>
        <p:blipFill rotWithShape="1">
          <a:blip r:embed="rId3">
            <a:alphaModFix/>
          </a:blip>
          <a:srcRect b="1949" l="0" r="0" t="13655"/>
          <a:stretch/>
        </p:blipFill>
        <p:spPr>
          <a:xfrm>
            <a:off x="656025" y="768525"/>
            <a:ext cx="7760973" cy="3645974"/>
          </a:xfrm>
          <a:prstGeom prst="rect">
            <a:avLst/>
          </a:prstGeom>
          <a:noFill/>
          <a:ln>
            <a:noFill/>
          </a:ln>
        </p:spPr>
      </p:pic>
      <p:sp>
        <p:nvSpPr>
          <p:cNvPr id="1674" name="Google Shape;1674;p14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Model depreciation</a:t>
            </a:r>
            <a:r>
              <a:rPr lang="pl" sz="2000">
                <a:latin typeface="Open Sans"/>
                <a:ea typeface="Open Sans"/>
                <a:cs typeface="Open Sans"/>
                <a:sym typeface="Open Sans"/>
              </a:rPr>
              <a:t> -</a:t>
            </a:r>
            <a:r>
              <a:rPr b="1" lang="pl" sz="2000">
                <a:latin typeface="Open Sans"/>
                <a:ea typeface="Open Sans"/>
                <a:cs typeface="Open Sans"/>
                <a:sym typeface="Open Sans"/>
              </a:rPr>
              <a:t> </a:t>
            </a:r>
            <a:r>
              <a:rPr lang="pl" sz="2000">
                <a:latin typeface="Open Sans"/>
                <a:ea typeface="Open Sans"/>
                <a:cs typeface="Open Sans"/>
                <a:sym typeface="Open Sans"/>
              </a:rPr>
              <a:t>pattern change in ML</a:t>
            </a:r>
            <a:endParaRPr sz="2000">
              <a:latin typeface="Open Sans"/>
              <a:ea typeface="Open Sans"/>
              <a:cs typeface="Open Sans"/>
              <a:sym typeface="Open Sans"/>
            </a:endParaRPr>
          </a:p>
        </p:txBody>
      </p:sp>
      <p:sp>
        <p:nvSpPr>
          <p:cNvPr id="1675" name="Google Shape;1675;p148"/>
          <p:cNvSpPr txBox="1"/>
          <p:nvPr/>
        </p:nvSpPr>
        <p:spPr>
          <a:xfrm>
            <a:off x="6995325" y="4695888"/>
            <a:ext cx="14934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Danny Butvinik</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1676" name="Google Shape;1676;p14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pic>
        <p:nvPicPr>
          <p:cNvPr id="1677" name="Google Shape;1677;p148"/>
          <p:cNvPicPr preferRelativeResize="0"/>
          <p:nvPr/>
        </p:nvPicPr>
        <p:blipFill rotWithShape="1">
          <a:blip r:embed="rId5">
            <a:alphaModFix/>
          </a:blip>
          <a:srcRect b="0" l="0" r="0" t="0"/>
          <a:stretch/>
        </p:blipFill>
        <p:spPr>
          <a:xfrm>
            <a:off x="656035" y="4581480"/>
            <a:ext cx="1944181" cy="55191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cxnSp>
        <p:nvCxnSpPr>
          <p:cNvPr id="1682" name="Google Shape;1682;p14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83" name="Google Shape;1683;p14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84" name="Google Shape;1684;p14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85" name="Google Shape;1685;p149"/>
          <p:cNvSpPr txBox="1"/>
          <p:nvPr/>
        </p:nvSpPr>
        <p:spPr>
          <a:xfrm>
            <a:off x="850500" y="2156100"/>
            <a:ext cx="74430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l" sz="2200">
                <a:latin typeface="Open Sans"/>
                <a:ea typeface="Open Sans"/>
                <a:cs typeface="Open Sans"/>
                <a:sym typeface="Open Sans"/>
              </a:rPr>
              <a:t>Chapter 6</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Extra materials</a:t>
            </a:r>
            <a:endParaRPr sz="2000">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cxnSp>
        <p:nvCxnSpPr>
          <p:cNvPr id="1690" name="Google Shape;1690;p15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91" name="Google Shape;1691;p15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692" name="Google Shape;1692;p15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93" name="Google Shape;1693;p150"/>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p:txBody>
      </p:sp>
      <p:sp>
        <p:nvSpPr>
          <p:cNvPr id="1694" name="Google Shape;1694;p150"/>
          <p:cNvSpPr txBox="1"/>
          <p:nvPr/>
        </p:nvSpPr>
        <p:spPr>
          <a:xfrm>
            <a:off x="657000" y="697400"/>
            <a:ext cx="7830000" cy="388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Decision Trees are the basic non-parametric supervised learning model used for both classification and regression problems. </a:t>
            </a:r>
            <a:r>
              <a:rPr b="1" lang="pl" sz="1100">
                <a:latin typeface="Open Sans"/>
                <a:ea typeface="Open Sans"/>
                <a:cs typeface="Open Sans"/>
                <a:sym typeface="Open Sans"/>
              </a:rPr>
              <a:t>Their main idea of Decision Tree is to learn and inference simple decision rules</a:t>
            </a:r>
            <a:r>
              <a:rPr lang="pl" sz="1100">
                <a:latin typeface="Open Sans"/>
                <a:ea typeface="Open Sans"/>
                <a:cs typeface="Open Sans"/>
                <a:sym typeface="Open Sans"/>
              </a:rPr>
              <a:t> (conditional statements)</a:t>
            </a:r>
            <a:r>
              <a:rPr b="1" lang="pl" sz="1100">
                <a:latin typeface="Open Sans"/>
                <a:ea typeface="Open Sans"/>
                <a:cs typeface="Open Sans"/>
                <a:sym typeface="Open Sans"/>
              </a:rPr>
              <a:t> from the training set</a:t>
            </a:r>
            <a:r>
              <a:rPr lang="pl" sz="1100">
                <a:latin typeface="Open Sans"/>
                <a:ea typeface="Open Sans"/>
                <a:cs typeface="Open Sans"/>
                <a:sym typeface="Open Sans"/>
              </a:rPr>
              <a:t>. You can equate these decision rules with the logic of human thinking when we are making predictions e.g. if the swallows fly low it will rain (if-else rules). You can see tree as a piecewise constant approximation.</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5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It is worth knowing that decision trees are a collective name for many tree algorithms: </a:t>
            </a:r>
            <a:r>
              <a:rPr b="1" lang="pl" sz="1100">
                <a:latin typeface="Open Sans"/>
                <a:ea typeface="Open Sans"/>
                <a:cs typeface="Open Sans"/>
                <a:sym typeface="Open Sans"/>
              </a:rPr>
              <a:t>ID3</a:t>
            </a:r>
            <a:r>
              <a:rPr lang="pl" sz="1100">
                <a:latin typeface="Open Sans"/>
                <a:ea typeface="Open Sans"/>
                <a:cs typeface="Open Sans"/>
                <a:sym typeface="Open Sans"/>
              </a:rPr>
              <a:t>, </a:t>
            </a:r>
            <a:r>
              <a:rPr b="1" lang="pl" sz="1100">
                <a:latin typeface="Open Sans"/>
                <a:ea typeface="Open Sans"/>
                <a:cs typeface="Open Sans"/>
                <a:sym typeface="Open Sans"/>
              </a:rPr>
              <a:t>C4.5</a:t>
            </a:r>
            <a:r>
              <a:rPr lang="pl" sz="1100">
                <a:latin typeface="Open Sans"/>
                <a:ea typeface="Open Sans"/>
                <a:cs typeface="Open Sans"/>
                <a:sym typeface="Open Sans"/>
              </a:rPr>
              <a:t>, </a:t>
            </a:r>
            <a:r>
              <a:rPr b="1" lang="pl" sz="1100">
                <a:latin typeface="Open Sans"/>
                <a:ea typeface="Open Sans"/>
                <a:cs typeface="Open Sans"/>
                <a:sym typeface="Open Sans"/>
              </a:rPr>
              <a:t>C5.0 </a:t>
            </a:r>
            <a:r>
              <a:rPr lang="pl" sz="1100">
                <a:latin typeface="Open Sans"/>
                <a:ea typeface="Open Sans"/>
                <a:cs typeface="Open Sans"/>
                <a:sym typeface="Open Sans"/>
              </a:rPr>
              <a:t>and </a:t>
            </a:r>
            <a:r>
              <a:rPr b="1" lang="pl" sz="1100">
                <a:latin typeface="Open Sans"/>
                <a:ea typeface="Open Sans"/>
                <a:cs typeface="Open Sans"/>
                <a:sym typeface="Open Sans"/>
              </a:rPr>
              <a:t>CART </a:t>
            </a:r>
            <a:r>
              <a:rPr lang="pl" sz="1100">
                <a:latin typeface="Open Sans"/>
                <a:ea typeface="Open Sans"/>
                <a:cs typeface="Open Sans"/>
                <a:sym typeface="Open Sans"/>
              </a:rPr>
              <a:t>(in chronological order of origin). As a rule, the general idea of the functioning of these algorithms is constant, while during the evolution these algorithms gained more and more features, e.g. C4.5 allows the use of continuous variables as explanatory variables (as opposed to the basic ID3), CART (Classification and Regression Trees) allows you to forecast both continuous and categorical variables, etc. We will discuss the idea of tree models using the simplest ID3 (Iterative Dichotomiser 3) models (Amazon materials) and derive the mathematical formula of the most recent CART models (Scikit-learn materials).</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5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In practice, we rarely use single decision trees. However, they are an important starting point for more complex and efficient algorithms (bagging and boosting based models), so you should know them very well!</a:t>
            </a:r>
            <a:endParaRPr sz="1100">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cxnSp>
        <p:nvCxnSpPr>
          <p:cNvPr id="1699" name="Google Shape;1699;p15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00" name="Google Shape;1700;p15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01" name="Google Shape;1701;p15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02" name="Google Shape;1702;p151"/>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decision trees.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Decision Trees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1703" name="Google Shape;1703;p15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1704" name="Google Shape;1704;p151"/>
          <p:cNvPicPr preferRelativeResize="0"/>
          <p:nvPr/>
        </p:nvPicPr>
        <p:blipFill rotWithShape="1">
          <a:blip r:embed="rId6">
            <a:alphaModFix/>
          </a:blip>
          <a:srcRect b="0" l="0" r="2742" t="0"/>
          <a:stretch/>
        </p:blipFill>
        <p:spPr>
          <a:xfrm>
            <a:off x="2857575" y="2246975"/>
            <a:ext cx="3426900" cy="22731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cxnSp>
        <p:nvCxnSpPr>
          <p:cNvPr id="1709" name="Google Shape;1709;p15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10" name="Google Shape;1710;p15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11" name="Google Shape;1711;p15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12" name="Google Shape;1712;p152"/>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additional materials (by Scikit-learn)</a:t>
            </a:r>
            <a:endParaRPr sz="2000">
              <a:latin typeface="Open Sans"/>
              <a:ea typeface="Open Sans"/>
              <a:cs typeface="Open Sans"/>
              <a:sym typeface="Open Sans"/>
            </a:endParaRPr>
          </a:p>
        </p:txBody>
      </p:sp>
      <p:sp>
        <p:nvSpPr>
          <p:cNvPr id="1713" name="Google Shape;1713;p152"/>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714" name="Google Shape;1714;p152"/>
          <p:cNvPicPr preferRelativeResize="0"/>
          <p:nvPr/>
        </p:nvPicPr>
        <p:blipFill>
          <a:blip r:embed="rId5">
            <a:alphaModFix/>
          </a:blip>
          <a:stretch>
            <a:fillRect/>
          </a:stretch>
        </p:blipFill>
        <p:spPr>
          <a:xfrm>
            <a:off x="656025" y="978125"/>
            <a:ext cx="7869300" cy="3613406"/>
          </a:xfrm>
          <a:prstGeom prst="rect">
            <a:avLst/>
          </a:prstGeom>
          <a:noFill/>
          <a:ln>
            <a:noFill/>
          </a:ln>
        </p:spPr>
      </p:pic>
      <p:sp>
        <p:nvSpPr>
          <p:cNvPr id="1715" name="Google Shape;1715;p152"/>
          <p:cNvSpPr txBox="1"/>
          <p:nvPr/>
        </p:nvSpPr>
        <p:spPr>
          <a:xfrm>
            <a:off x="627725" y="683325"/>
            <a:ext cx="69708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CART (Classification and Regression Trees) - mathematical formulation of training</a:t>
            </a:r>
            <a:endParaRPr sz="1200">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cxnSp>
        <p:nvCxnSpPr>
          <p:cNvPr id="1720" name="Google Shape;1720;p15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21" name="Google Shape;1721;p15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22" name="Google Shape;1722;p15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23" name="Google Shape;1723;p153"/>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additional materials (by Scikit-learn)</a:t>
            </a:r>
            <a:endParaRPr sz="2000">
              <a:latin typeface="Open Sans"/>
              <a:ea typeface="Open Sans"/>
              <a:cs typeface="Open Sans"/>
              <a:sym typeface="Open Sans"/>
            </a:endParaRPr>
          </a:p>
        </p:txBody>
      </p:sp>
      <p:sp>
        <p:nvSpPr>
          <p:cNvPr id="1724" name="Google Shape;1724;p153"/>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725" name="Google Shape;1725;p153"/>
          <p:cNvSpPr txBox="1"/>
          <p:nvPr/>
        </p:nvSpPr>
        <p:spPr>
          <a:xfrm>
            <a:off x="656025" y="683325"/>
            <a:ext cx="69708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CART - classification criteria</a:t>
            </a:r>
            <a:endParaRPr b="1" sz="1200">
              <a:latin typeface="Open Sans"/>
              <a:ea typeface="Open Sans"/>
              <a:cs typeface="Open Sans"/>
              <a:sym typeface="Open Sans"/>
            </a:endParaRPr>
          </a:p>
        </p:txBody>
      </p:sp>
      <p:pic>
        <p:nvPicPr>
          <p:cNvPr id="1726" name="Google Shape;1726;p153"/>
          <p:cNvPicPr preferRelativeResize="0"/>
          <p:nvPr/>
        </p:nvPicPr>
        <p:blipFill>
          <a:blip r:embed="rId5">
            <a:alphaModFix/>
          </a:blip>
          <a:stretch>
            <a:fillRect/>
          </a:stretch>
        </p:blipFill>
        <p:spPr>
          <a:xfrm>
            <a:off x="725475" y="1006925"/>
            <a:ext cx="7373325" cy="285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cxnSp>
        <p:nvCxnSpPr>
          <p:cNvPr id="240" name="Google Shape;240;p3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41" name="Google Shape;241;p3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42" name="Google Shape;242;p3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43" name="Google Shape;243;p3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Supervised learning</a:t>
            </a:r>
            <a:endParaRPr b="1" sz="2000">
              <a:latin typeface="Open Sans"/>
              <a:ea typeface="Open Sans"/>
              <a:cs typeface="Open Sans"/>
              <a:sym typeface="Open Sans"/>
            </a:endParaRPr>
          </a:p>
        </p:txBody>
      </p:sp>
      <p:sp>
        <p:nvSpPr>
          <p:cNvPr id="244" name="Google Shape;244;p37"/>
          <p:cNvSpPr txBox="1"/>
          <p:nvPr/>
        </p:nvSpPr>
        <p:spPr>
          <a:xfrm>
            <a:off x="656025" y="768525"/>
            <a:ext cx="7830000" cy="213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Supervised learning is the machine learning task of learning a function that maps an input to an output based on example input-output pairs. It infers a function from labeled training data consisting of a set of training examples. In supervised learning, each example is a pair consisting of an input object (typically a vector) and a desired output value. Worth noting, econometrics is a subset of supervised learning family. [source: </a:t>
            </a:r>
            <a:r>
              <a:rPr lang="pl" sz="1200" u="sng">
                <a:solidFill>
                  <a:schemeClr val="hlink"/>
                </a:solidFill>
                <a:latin typeface="Open Sans"/>
                <a:ea typeface="Open Sans"/>
                <a:cs typeface="Open Sans"/>
                <a:sym typeface="Open Sans"/>
                <a:hlinkClick r:id="rId4"/>
              </a:rPr>
              <a:t>Wikipedia</a:t>
            </a:r>
            <a:r>
              <a:rPr lang="pl" sz="1200">
                <a:latin typeface="Open Sans"/>
                <a:ea typeface="Open Sans"/>
                <a:cs typeface="Open Sans"/>
                <a:sym typeface="Open Sans"/>
              </a:rPr>
              <a:t>]</a:t>
            </a:r>
            <a:endParaRPr sz="1200">
              <a:latin typeface="Open Sans"/>
              <a:ea typeface="Open Sans"/>
              <a:cs typeface="Open Sans"/>
              <a:sym typeface="Open Sans"/>
            </a:endParaRPr>
          </a:p>
          <a:p>
            <a:pPr indent="0" lvl="0" marL="0" rtl="0" algn="just">
              <a:lnSpc>
                <a:spcPct val="150000"/>
              </a:lnSpc>
              <a:spcBef>
                <a:spcPts val="800"/>
              </a:spcBef>
              <a:spcAft>
                <a:spcPts val="800"/>
              </a:spcAft>
              <a:buNone/>
            </a:pPr>
            <a:r>
              <a:rPr lang="pl" sz="1200">
                <a:latin typeface="Open Sans"/>
                <a:ea typeface="Open Sans"/>
                <a:cs typeface="Open Sans"/>
                <a:sym typeface="Open Sans"/>
              </a:rPr>
              <a:t>In other words: given a set of data points {</a:t>
            </a:r>
            <a:r>
              <a:rPr i="1" lang="pl" sz="1200">
                <a:latin typeface="Open Sans"/>
                <a:ea typeface="Open Sans"/>
                <a:cs typeface="Open Sans"/>
                <a:sym typeface="Open Sans"/>
              </a:rPr>
              <a:t>x</a:t>
            </a:r>
            <a:r>
              <a:rPr baseline="-25000" lang="pl" sz="1200">
                <a:latin typeface="Open Sans"/>
                <a:ea typeface="Open Sans"/>
                <a:cs typeface="Open Sans"/>
                <a:sym typeface="Open Sans"/>
              </a:rPr>
              <a:t>1</a:t>
            </a:r>
            <a:r>
              <a:rPr lang="pl" sz="1200">
                <a:latin typeface="Open Sans"/>
                <a:ea typeface="Open Sans"/>
                <a:cs typeface="Open Sans"/>
                <a:sym typeface="Open Sans"/>
              </a:rPr>
              <a:t>, …, </a:t>
            </a:r>
            <a:r>
              <a:rPr i="1" lang="pl" sz="1200">
                <a:latin typeface="Open Sans"/>
                <a:ea typeface="Open Sans"/>
                <a:cs typeface="Open Sans"/>
                <a:sym typeface="Open Sans"/>
              </a:rPr>
              <a:t>x</a:t>
            </a:r>
            <a:r>
              <a:rPr baseline="-25000" lang="pl" sz="1200">
                <a:latin typeface="Open Sans"/>
                <a:ea typeface="Open Sans"/>
                <a:cs typeface="Open Sans"/>
                <a:sym typeface="Open Sans"/>
              </a:rPr>
              <a:t>i</a:t>
            </a:r>
            <a:r>
              <a:rPr lang="pl" sz="1200">
                <a:latin typeface="Open Sans"/>
                <a:ea typeface="Open Sans"/>
                <a:cs typeface="Open Sans"/>
                <a:sym typeface="Open Sans"/>
              </a:rPr>
              <a:t>} associated to a set of outcomes {</a:t>
            </a:r>
            <a:r>
              <a:rPr i="1" lang="pl" sz="1200">
                <a:latin typeface="Open Sans"/>
                <a:ea typeface="Open Sans"/>
                <a:cs typeface="Open Sans"/>
                <a:sym typeface="Open Sans"/>
              </a:rPr>
              <a:t>y</a:t>
            </a:r>
            <a:r>
              <a:rPr baseline="-25000" lang="pl" sz="1200">
                <a:latin typeface="Open Sans"/>
                <a:ea typeface="Open Sans"/>
                <a:cs typeface="Open Sans"/>
                <a:sym typeface="Open Sans"/>
              </a:rPr>
              <a:t>1</a:t>
            </a:r>
            <a:r>
              <a:rPr lang="pl" sz="1200">
                <a:latin typeface="Open Sans"/>
                <a:ea typeface="Open Sans"/>
                <a:cs typeface="Open Sans"/>
                <a:sym typeface="Open Sans"/>
              </a:rPr>
              <a:t>, …, </a:t>
            </a:r>
            <a:r>
              <a:rPr i="1" lang="pl" sz="1200">
                <a:latin typeface="Open Sans"/>
                <a:ea typeface="Open Sans"/>
                <a:cs typeface="Open Sans"/>
                <a:sym typeface="Open Sans"/>
              </a:rPr>
              <a:t>y</a:t>
            </a:r>
            <a:r>
              <a:rPr baseline="-25000" lang="pl" sz="1200">
                <a:latin typeface="Open Sans"/>
                <a:ea typeface="Open Sans"/>
                <a:cs typeface="Open Sans"/>
                <a:sym typeface="Open Sans"/>
              </a:rPr>
              <a:t>i</a:t>
            </a:r>
            <a:r>
              <a:rPr lang="pl" sz="1200">
                <a:latin typeface="Open Sans"/>
                <a:ea typeface="Open Sans"/>
                <a:cs typeface="Open Sans"/>
                <a:sym typeface="Open Sans"/>
              </a:rPr>
              <a:t>}, we build a model that learns to predict </a:t>
            </a:r>
            <a:r>
              <a:rPr i="1" lang="pl" sz="1200">
                <a:latin typeface="Open Sans"/>
                <a:ea typeface="Open Sans"/>
                <a:cs typeface="Open Sans"/>
                <a:sym typeface="Open Sans"/>
              </a:rPr>
              <a:t>y</a:t>
            </a:r>
            <a:r>
              <a:rPr lang="pl" sz="1200">
                <a:latin typeface="Open Sans"/>
                <a:ea typeface="Open Sans"/>
                <a:cs typeface="Open Sans"/>
                <a:sym typeface="Open Sans"/>
              </a:rPr>
              <a:t> from </a:t>
            </a:r>
            <a:r>
              <a:rPr i="1" lang="pl" sz="1200">
                <a:latin typeface="Open Sans"/>
                <a:ea typeface="Open Sans"/>
                <a:cs typeface="Open Sans"/>
                <a:sym typeface="Open Sans"/>
              </a:rPr>
              <a:t>x</a:t>
            </a:r>
            <a:r>
              <a:rPr lang="pl" sz="1200">
                <a:latin typeface="Open Sans"/>
                <a:ea typeface="Open Sans"/>
                <a:cs typeface="Open Sans"/>
                <a:sym typeface="Open Sans"/>
              </a:rPr>
              <a:t>. </a:t>
            </a:r>
            <a:endParaRPr sz="1200">
              <a:latin typeface="Open Sans"/>
              <a:ea typeface="Open Sans"/>
              <a:cs typeface="Open Sans"/>
              <a:sym typeface="Open Sans"/>
            </a:endParaRPr>
          </a:p>
        </p:txBody>
      </p:sp>
      <p:grpSp>
        <p:nvGrpSpPr>
          <p:cNvPr id="245" name="Google Shape;245;p37"/>
          <p:cNvGrpSpPr/>
          <p:nvPr/>
        </p:nvGrpSpPr>
        <p:grpSpPr>
          <a:xfrm>
            <a:off x="4738200" y="2524150"/>
            <a:ext cx="3747825" cy="2108650"/>
            <a:chOff x="4738200" y="2524150"/>
            <a:chExt cx="3747825" cy="2108650"/>
          </a:xfrm>
        </p:grpSpPr>
        <p:pic>
          <p:nvPicPr>
            <p:cNvPr id="246" name="Google Shape;246;p37"/>
            <p:cNvPicPr preferRelativeResize="0"/>
            <p:nvPr/>
          </p:nvPicPr>
          <p:blipFill rotWithShape="1">
            <a:blip r:embed="rId5">
              <a:alphaModFix/>
            </a:blip>
            <a:srcRect b="0" l="3213" r="6769" t="0"/>
            <a:stretch/>
          </p:blipFill>
          <p:spPr>
            <a:xfrm>
              <a:off x="4738200" y="2524150"/>
              <a:ext cx="3747824" cy="1939175"/>
            </a:xfrm>
            <a:prstGeom prst="rect">
              <a:avLst/>
            </a:prstGeom>
            <a:noFill/>
            <a:ln>
              <a:noFill/>
            </a:ln>
          </p:spPr>
        </p:pic>
        <p:sp>
          <p:nvSpPr>
            <p:cNvPr id="247" name="Google Shape;247;p37"/>
            <p:cNvSpPr txBox="1"/>
            <p:nvPr/>
          </p:nvSpPr>
          <p:spPr>
            <a:xfrm>
              <a:off x="7271025" y="4263500"/>
              <a:ext cx="1215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sz="1200">
                  <a:latin typeface="Open Sans"/>
                  <a:ea typeface="Open Sans"/>
                  <a:cs typeface="Open Sans"/>
                  <a:sym typeface="Open Sans"/>
                </a:rPr>
                <a:t>[source: </a:t>
              </a:r>
              <a:r>
                <a:rPr lang="pl" sz="1200" u="sng">
                  <a:solidFill>
                    <a:schemeClr val="hlink"/>
                  </a:solidFill>
                  <a:latin typeface="Open Sans"/>
                  <a:ea typeface="Open Sans"/>
                  <a:cs typeface="Open Sans"/>
                  <a:sym typeface="Open Sans"/>
                  <a:hlinkClick r:id="rId6"/>
                </a:rPr>
                <a:t>Intel</a:t>
              </a:r>
              <a:r>
                <a:rPr lang="pl" sz="1200">
                  <a:latin typeface="Open Sans"/>
                  <a:ea typeface="Open Sans"/>
                  <a:cs typeface="Open Sans"/>
                  <a:sym typeface="Open Sans"/>
                </a:rPr>
                <a:t>]</a:t>
              </a:r>
              <a:endParaRPr sz="12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cxnSp>
        <p:nvCxnSpPr>
          <p:cNvPr id="1731" name="Google Shape;1731;p15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32" name="Google Shape;1732;p15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33" name="Google Shape;1733;p15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34" name="Google Shape;1734;p154"/>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additional materials (by Scikit-learn)</a:t>
            </a:r>
            <a:endParaRPr sz="2000">
              <a:latin typeface="Open Sans"/>
              <a:ea typeface="Open Sans"/>
              <a:cs typeface="Open Sans"/>
              <a:sym typeface="Open Sans"/>
            </a:endParaRPr>
          </a:p>
        </p:txBody>
      </p:sp>
      <p:sp>
        <p:nvSpPr>
          <p:cNvPr id="1735" name="Google Shape;1735;p154"/>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736" name="Google Shape;1736;p154"/>
          <p:cNvSpPr txBox="1"/>
          <p:nvPr/>
        </p:nvSpPr>
        <p:spPr>
          <a:xfrm>
            <a:off x="627725" y="683325"/>
            <a:ext cx="69708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CART - regression criteria</a:t>
            </a:r>
            <a:endParaRPr b="1" sz="1200">
              <a:latin typeface="Open Sans"/>
              <a:ea typeface="Open Sans"/>
              <a:cs typeface="Open Sans"/>
              <a:sym typeface="Open Sans"/>
            </a:endParaRPr>
          </a:p>
        </p:txBody>
      </p:sp>
      <p:pic>
        <p:nvPicPr>
          <p:cNvPr id="1737" name="Google Shape;1737;p154"/>
          <p:cNvPicPr preferRelativeResize="0"/>
          <p:nvPr/>
        </p:nvPicPr>
        <p:blipFill rotWithShape="1">
          <a:blip r:embed="rId5">
            <a:alphaModFix/>
          </a:blip>
          <a:srcRect b="79752" l="0" r="0" t="0"/>
          <a:stretch/>
        </p:blipFill>
        <p:spPr>
          <a:xfrm>
            <a:off x="691400" y="1052625"/>
            <a:ext cx="7985999" cy="836400"/>
          </a:xfrm>
          <a:prstGeom prst="rect">
            <a:avLst/>
          </a:prstGeom>
          <a:noFill/>
          <a:ln>
            <a:noFill/>
          </a:ln>
        </p:spPr>
      </p:pic>
      <p:pic>
        <p:nvPicPr>
          <p:cNvPr id="1738" name="Google Shape;1738;p154"/>
          <p:cNvPicPr preferRelativeResize="0"/>
          <p:nvPr/>
        </p:nvPicPr>
        <p:blipFill>
          <a:blip r:embed="rId6">
            <a:alphaModFix/>
          </a:blip>
          <a:stretch>
            <a:fillRect/>
          </a:stretch>
        </p:blipFill>
        <p:spPr>
          <a:xfrm>
            <a:off x="691397" y="2013125"/>
            <a:ext cx="4050884" cy="1782625"/>
          </a:xfrm>
          <a:prstGeom prst="rect">
            <a:avLst/>
          </a:prstGeom>
          <a:noFill/>
          <a:ln>
            <a:noFill/>
          </a:ln>
        </p:spPr>
      </p:pic>
      <p:pic>
        <p:nvPicPr>
          <p:cNvPr id="1739" name="Google Shape;1739;p154"/>
          <p:cNvPicPr preferRelativeResize="0"/>
          <p:nvPr/>
        </p:nvPicPr>
        <p:blipFill>
          <a:blip r:embed="rId7">
            <a:alphaModFix/>
          </a:blip>
          <a:stretch>
            <a:fillRect/>
          </a:stretch>
        </p:blipFill>
        <p:spPr>
          <a:xfrm>
            <a:off x="4770571" y="2049375"/>
            <a:ext cx="4135224" cy="1136125"/>
          </a:xfrm>
          <a:prstGeom prst="rect">
            <a:avLst/>
          </a:prstGeom>
          <a:noFill/>
          <a:ln>
            <a:noFill/>
          </a:ln>
        </p:spPr>
      </p:pic>
      <p:sp>
        <p:nvSpPr>
          <p:cNvPr id="1740" name="Google Shape;1740;p154"/>
          <p:cNvSpPr txBox="1"/>
          <p:nvPr/>
        </p:nvSpPr>
        <p:spPr>
          <a:xfrm>
            <a:off x="589100" y="3698825"/>
            <a:ext cx="7936200" cy="969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Classification and regression trees - building process</a:t>
            </a:r>
            <a:endParaRPr b="1" sz="1200">
              <a:latin typeface="Open Sans"/>
              <a:ea typeface="Open Sans"/>
              <a:cs typeface="Open Sans"/>
              <a:sym typeface="Open Sans"/>
            </a:endParaRPr>
          </a:p>
          <a:p>
            <a:pPr indent="0" lvl="0" marL="0" rtl="0" algn="just">
              <a:lnSpc>
                <a:spcPct val="115000"/>
              </a:lnSpc>
              <a:spcBef>
                <a:spcPts val="0"/>
              </a:spcBef>
              <a:spcAft>
                <a:spcPts val="0"/>
              </a:spcAft>
              <a:buNone/>
            </a:pPr>
            <a:r>
              <a:rPr lang="pl" sz="1000">
                <a:latin typeface="Open Sans"/>
                <a:ea typeface="Open Sans"/>
                <a:cs typeface="Open Sans"/>
                <a:sym typeface="Open Sans"/>
              </a:rPr>
              <a:t>Additionally, we highly recommend two YouTube tutorials that illustrate well the tree-building methodology: </a:t>
            </a:r>
            <a:r>
              <a:rPr i="1" lang="pl" sz="1000" u="sng">
                <a:solidFill>
                  <a:schemeClr val="hlink"/>
                </a:solidFill>
                <a:latin typeface="Open Sans"/>
                <a:ea typeface="Open Sans"/>
                <a:cs typeface="Open Sans"/>
                <a:sym typeface="Open Sans"/>
                <a:hlinkClick r:id="rId8"/>
              </a:rPr>
              <a:t>Regression Trees, Clearly Explained!!!</a:t>
            </a:r>
            <a:r>
              <a:rPr lang="pl" sz="1000">
                <a:latin typeface="Open Sans"/>
                <a:ea typeface="Open Sans"/>
                <a:cs typeface="Open Sans"/>
                <a:sym typeface="Open Sans"/>
              </a:rPr>
              <a:t> and </a:t>
            </a:r>
            <a:r>
              <a:rPr i="1" lang="pl" sz="1000" u="sng">
                <a:solidFill>
                  <a:schemeClr val="hlink"/>
                </a:solidFill>
                <a:latin typeface="Open Sans"/>
                <a:ea typeface="Open Sans"/>
                <a:cs typeface="Open Sans"/>
                <a:sym typeface="Open Sans"/>
                <a:hlinkClick r:id="rId9"/>
              </a:rPr>
              <a:t>Decision and Classification Trees, Clearly Explained!!!</a:t>
            </a:r>
            <a:r>
              <a:rPr lang="pl" sz="1000">
                <a:latin typeface="Open Sans"/>
                <a:ea typeface="Open Sans"/>
                <a:cs typeface="Open Sans"/>
                <a:sym typeface="Open Sans"/>
              </a:rPr>
              <a:t>. They are perfect for building your intuition if Amazon and Scikit-learn materials are not enough for you.</a:t>
            </a:r>
            <a:endParaRPr sz="1000">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cxnSp>
        <p:nvCxnSpPr>
          <p:cNvPr id="1745" name="Google Shape;1745;p15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46" name="Google Shape;1746;p15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47" name="Google Shape;1747;p15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48" name="Google Shape;1748;p155"/>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key hyperparameters</a:t>
            </a:r>
            <a:endParaRPr sz="2000">
              <a:latin typeface="Open Sans"/>
              <a:ea typeface="Open Sans"/>
              <a:cs typeface="Open Sans"/>
              <a:sym typeface="Open Sans"/>
            </a:endParaRPr>
          </a:p>
        </p:txBody>
      </p:sp>
      <p:sp>
        <p:nvSpPr>
          <p:cNvPr id="1749" name="Google Shape;1749;p155"/>
          <p:cNvSpPr txBox="1"/>
          <p:nvPr/>
        </p:nvSpPr>
        <p:spPr>
          <a:xfrm>
            <a:off x="657000" y="697400"/>
            <a:ext cx="7830000" cy="4467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50">
                <a:latin typeface="Open Sans"/>
                <a:ea typeface="Open Sans"/>
                <a:cs typeface="Open Sans"/>
                <a:sym typeface="Open Sans"/>
              </a:rPr>
              <a:t>The five key </a:t>
            </a:r>
            <a:r>
              <a:rPr b="1" lang="pl" sz="1050">
                <a:latin typeface="Open Sans"/>
                <a:ea typeface="Open Sans"/>
                <a:cs typeface="Open Sans"/>
                <a:sym typeface="Open Sans"/>
              </a:rPr>
              <a:t>hyperparameters </a:t>
            </a:r>
            <a:r>
              <a:rPr lang="pl" sz="1050">
                <a:latin typeface="Open Sans"/>
                <a:ea typeface="Open Sans"/>
                <a:cs typeface="Open Sans"/>
                <a:sym typeface="Open Sans"/>
              </a:rPr>
              <a:t>for the Decision Tree model are: </a:t>
            </a:r>
            <a:endParaRPr sz="1050">
              <a:latin typeface="Open Sans"/>
              <a:ea typeface="Open Sans"/>
              <a:cs typeface="Open Sans"/>
              <a:sym typeface="Open Sans"/>
            </a:endParaRPr>
          </a:p>
          <a:p>
            <a:pPr indent="-295275" lvl="0" marL="457200" rtl="0" algn="just">
              <a:lnSpc>
                <a:spcPct val="150000"/>
              </a:lnSpc>
              <a:spcBef>
                <a:spcPts val="0"/>
              </a:spcBef>
              <a:spcAft>
                <a:spcPts val="0"/>
              </a:spcAft>
              <a:buSzPts val="1050"/>
              <a:buFont typeface="Open Sans"/>
              <a:buChar char="●"/>
            </a:pPr>
            <a:r>
              <a:rPr i="1" lang="pl" sz="1050">
                <a:latin typeface="Open Sans"/>
                <a:ea typeface="Open Sans"/>
                <a:cs typeface="Open Sans"/>
                <a:sym typeface="Open Sans"/>
              </a:rPr>
              <a:t>maximum depth of the tree</a:t>
            </a:r>
            <a:r>
              <a:rPr b="1" i="1" lang="pl" sz="1050">
                <a:latin typeface="Open Sans"/>
                <a:ea typeface="Open Sans"/>
                <a:cs typeface="Open Sans"/>
                <a:sym typeface="Open Sans"/>
              </a:rPr>
              <a:t> </a:t>
            </a:r>
            <a:r>
              <a:rPr lang="pl" sz="1050">
                <a:latin typeface="Open Sans"/>
                <a:ea typeface="Open Sans"/>
                <a:cs typeface="Open Sans"/>
                <a:sym typeface="Open Sans"/>
              </a:rPr>
              <a:t>- determines how deep the tree can be (the most important hyperparameter that can easily lead to overfitting), if it is not set then nodes are expanded until all leaves are pure (it is recommended to start with max depth equal to 3 and check further performance of the tree with additional levels)</a:t>
            </a:r>
            <a:endParaRPr sz="1050">
              <a:latin typeface="Open Sans"/>
              <a:ea typeface="Open Sans"/>
              <a:cs typeface="Open Sans"/>
              <a:sym typeface="Open Sans"/>
            </a:endParaRPr>
          </a:p>
          <a:p>
            <a:pPr indent="-295275" lvl="0" marL="457200" rtl="0" algn="just">
              <a:lnSpc>
                <a:spcPct val="150000"/>
              </a:lnSpc>
              <a:spcBef>
                <a:spcPts val="0"/>
              </a:spcBef>
              <a:spcAft>
                <a:spcPts val="0"/>
              </a:spcAft>
              <a:buSzPts val="1050"/>
              <a:buFont typeface="Open Sans"/>
              <a:buChar char="●"/>
            </a:pPr>
            <a:r>
              <a:rPr i="1" lang="pl" sz="1050">
                <a:latin typeface="Open Sans"/>
                <a:ea typeface="Open Sans"/>
                <a:cs typeface="Open Sans"/>
                <a:sym typeface="Open Sans"/>
              </a:rPr>
              <a:t>minimum number of samples required to split an internal node </a:t>
            </a:r>
            <a:r>
              <a:rPr lang="pl" sz="1050">
                <a:latin typeface="Open Sans"/>
                <a:ea typeface="Open Sans"/>
                <a:cs typeface="Open Sans"/>
                <a:sym typeface="Open Sans"/>
              </a:rPr>
              <a:t>- prevents subsequent splits if there are not enough observations to perform splitting on current tree level (small number will lead to the overfitting, whereas a large number will prevent the tree from learning the data - high bias)</a:t>
            </a:r>
            <a:endParaRPr sz="1050">
              <a:latin typeface="Open Sans"/>
              <a:ea typeface="Open Sans"/>
              <a:cs typeface="Open Sans"/>
              <a:sym typeface="Open Sans"/>
            </a:endParaRPr>
          </a:p>
          <a:p>
            <a:pPr indent="-295275" lvl="0" marL="457200" rtl="0" algn="just">
              <a:lnSpc>
                <a:spcPct val="150000"/>
              </a:lnSpc>
              <a:spcBef>
                <a:spcPts val="0"/>
              </a:spcBef>
              <a:spcAft>
                <a:spcPts val="0"/>
              </a:spcAft>
              <a:buSzPts val="1050"/>
              <a:buFont typeface="Open Sans"/>
              <a:buChar char="●"/>
            </a:pPr>
            <a:r>
              <a:rPr i="1" lang="pl" sz="1050">
                <a:latin typeface="Open Sans"/>
                <a:ea typeface="Open Sans"/>
                <a:cs typeface="Open Sans"/>
                <a:sym typeface="Open Sans"/>
              </a:rPr>
              <a:t>minimum number of samples required to be at a leaf node</a:t>
            </a:r>
            <a:r>
              <a:rPr lang="pl" sz="1050">
                <a:latin typeface="Open Sans"/>
                <a:ea typeface="Open Sans"/>
                <a:cs typeface="Open Sans"/>
                <a:sym typeface="Open Sans"/>
              </a:rPr>
              <a:t> - prevents subsequent splits if there will be not enough observations on the last level of the tree (for classification with few classes this hyperparameter equal to 1 is often the best choice)</a:t>
            </a:r>
            <a:endParaRPr sz="1050">
              <a:latin typeface="Open Sans"/>
              <a:ea typeface="Open Sans"/>
              <a:cs typeface="Open Sans"/>
              <a:sym typeface="Open Sans"/>
            </a:endParaRPr>
          </a:p>
          <a:p>
            <a:pPr indent="-295275" lvl="0" marL="457200" rtl="0" algn="just">
              <a:lnSpc>
                <a:spcPct val="150000"/>
              </a:lnSpc>
              <a:spcBef>
                <a:spcPts val="0"/>
              </a:spcBef>
              <a:spcAft>
                <a:spcPts val="0"/>
              </a:spcAft>
              <a:buSzPts val="1050"/>
              <a:buFont typeface="Open Sans"/>
              <a:buChar char="●"/>
            </a:pPr>
            <a:r>
              <a:rPr i="1" lang="pl" sz="1050">
                <a:latin typeface="Open Sans"/>
                <a:ea typeface="Open Sans"/>
                <a:cs typeface="Open Sans"/>
                <a:sym typeface="Open Sans"/>
              </a:rPr>
              <a:t>splitting criterion</a:t>
            </a:r>
            <a:r>
              <a:rPr lang="pl" sz="1050">
                <a:latin typeface="Open Sans"/>
                <a:ea typeface="Open Sans"/>
                <a:cs typeface="Open Sans"/>
                <a:sym typeface="Open Sans"/>
              </a:rPr>
              <a:t> - function to measure the quality of a split (for classification e.g.: Entropy and for regression e.g.: Mean Squared Error)</a:t>
            </a:r>
            <a:endParaRPr sz="1050">
              <a:latin typeface="Open Sans"/>
              <a:ea typeface="Open Sans"/>
              <a:cs typeface="Open Sans"/>
              <a:sym typeface="Open Sans"/>
            </a:endParaRPr>
          </a:p>
          <a:p>
            <a:pPr indent="-295275" lvl="0" marL="457200" rtl="0" algn="just">
              <a:lnSpc>
                <a:spcPct val="150000"/>
              </a:lnSpc>
              <a:spcBef>
                <a:spcPts val="0"/>
              </a:spcBef>
              <a:spcAft>
                <a:spcPts val="0"/>
              </a:spcAft>
              <a:buSzPts val="1050"/>
              <a:buFont typeface="Open Sans"/>
              <a:buChar char="●"/>
            </a:pPr>
            <a:r>
              <a:rPr i="1" lang="pl" sz="1050">
                <a:latin typeface="Open Sans"/>
                <a:ea typeface="Open Sans"/>
                <a:cs typeface="Open Sans"/>
                <a:sym typeface="Open Sans"/>
              </a:rPr>
              <a:t>number of features to consider when looking for the best split - </a:t>
            </a:r>
            <a:r>
              <a:rPr lang="pl" sz="1050">
                <a:latin typeface="Open Sans"/>
                <a:ea typeface="Open Sans"/>
                <a:cs typeface="Open Sans"/>
                <a:sym typeface="Open Sans"/>
              </a:rPr>
              <a:t>the lower the greater the reduction of variance, but also the greater the increase in bias</a:t>
            </a:r>
            <a:endParaRPr sz="105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1050">
              <a:latin typeface="Open Sans"/>
              <a:ea typeface="Open Sans"/>
              <a:cs typeface="Open Sans"/>
              <a:sym typeface="Open Sans"/>
            </a:endParaRPr>
          </a:p>
          <a:p>
            <a:pPr indent="0" lvl="0" marL="0" rtl="0" algn="just">
              <a:lnSpc>
                <a:spcPct val="150000"/>
              </a:lnSpc>
              <a:spcBef>
                <a:spcPts val="0"/>
              </a:spcBef>
              <a:spcAft>
                <a:spcPts val="0"/>
              </a:spcAft>
              <a:buNone/>
            </a:pPr>
            <a:r>
              <a:rPr lang="pl" sz="1050">
                <a:latin typeface="Open Sans"/>
                <a:ea typeface="Open Sans"/>
                <a:cs typeface="Open Sans"/>
                <a:sym typeface="Open Sans"/>
              </a:rPr>
              <a:t>Of course, we should look for these and other hyperparameters in the cross-validation procedure.</a:t>
            </a:r>
            <a:endParaRPr sz="1050">
              <a:latin typeface="Open Sans"/>
              <a:ea typeface="Open Sans"/>
              <a:cs typeface="Open Sans"/>
              <a:sym typeface="Open Sans"/>
            </a:endParaRPr>
          </a:p>
          <a:p>
            <a:pPr indent="0" lvl="0" marL="0" rtl="0" algn="just">
              <a:lnSpc>
                <a:spcPct val="150000"/>
              </a:lnSpc>
              <a:spcBef>
                <a:spcPts val="0"/>
              </a:spcBef>
              <a:spcAft>
                <a:spcPts val="0"/>
              </a:spcAft>
              <a:buNone/>
            </a:pPr>
            <a:r>
              <a:t/>
            </a:r>
            <a:endParaRPr i="1" sz="1050">
              <a:latin typeface="Open Sans"/>
              <a:ea typeface="Open Sans"/>
              <a:cs typeface="Open Sans"/>
              <a:sym typeface="Open Sans"/>
            </a:endParaRPr>
          </a:p>
          <a:p>
            <a:pPr indent="0" lvl="0" marL="0" rtl="0" algn="just">
              <a:lnSpc>
                <a:spcPct val="150000"/>
              </a:lnSpc>
              <a:spcBef>
                <a:spcPts val="0"/>
              </a:spcBef>
              <a:spcAft>
                <a:spcPts val="0"/>
              </a:spcAft>
              <a:buNone/>
            </a:pPr>
            <a:r>
              <a:t/>
            </a:r>
            <a:endParaRPr i="1" sz="1050">
              <a:latin typeface="Open Sans"/>
              <a:ea typeface="Open Sans"/>
              <a:cs typeface="Open Sans"/>
              <a:sym typeface="Open Sans"/>
            </a:endParaRPr>
          </a:p>
        </p:txBody>
      </p:sp>
      <p:sp>
        <p:nvSpPr>
          <p:cNvPr id="1750" name="Google Shape;1750;p155"/>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cxnSp>
        <p:nvCxnSpPr>
          <p:cNvPr id="1755" name="Google Shape;1755;p15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56" name="Google Shape;1756;p15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57" name="Google Shape;1757;p15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58" name="Google Shape;1758;p156"/>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Decision Trees </a:t>
            </a:r>
            <a:r>
              <a:rPr lang="pl" sz="2000">
                <a:latin typeface="Open Sans"/>
                <a:ea typeface="Open Sans"/>
                <a:cs typeface="Open Sans"/>
                <a:sym typeface="Open Sans"/>
              </a:rPr>
              <a:t>- pros and cons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aphicFrame>
        <p:nvGraphicFramePr>
          <p:cNvPr id="1759" name="Google Shape;1759;p156"/>
          <p:cNvGraphicFramePr/>
          <p:nvPr/>
        </p:nvGraphicFramePr>
        <p:xfrm>
          <a:off x="656025" y="825275"/>
          <a:ext cx="3000000" cy="3000000"/>
        </p:xfrm>
        <a:graphic>
          <a:graphicData uri="http://schemas.openxmlformats.org/drawingml/2006/table">
            <a:tbl>
              <a:tblPr>
                <a:noFill/>
                <a:tableStyleId>{9C00E894-F9B9-4ABE-BA9F-832B68A04026}</a:tableStyleId>
              </a:tblPr>
              <a:tblGrid>
                <a:gridCol w="4213925"/>
                <a:gridCol w="3945825"/>
              </a:tblGrid>
              <a:tr h="381000">
                <a:tc>
                  <a:txBody>
                    <a:bodyPr/>
                    <a:lstStyle/>
                    <a:p>
                      <a:pPr indent="0" lvl="0" marL="0" rtl="0" algn="l">
                        <a:spcBef>
                          <a:spcPts val="0"/>
                        </a:spcBef>
                        <a:spcAft>
                          <a:spcPts val="0"/>
                        </a:spcAft>
                        <a:buNone/>
                      </a:pPr>
                      <a:r>
                        <a:rPr b="1" lang="pl" sz="1100">
                          <a:latin typeface="Open Sans"/>
                          <a:ea typeface="Open Sans"/>
                          <a:cs typeface="Open Sans"/>
                          <a:sym typeface="Open Sans"/>
                        </a:rPr>
                        <a:t>PROS</a:t>
                      </a:r>
                      <a:endParaRPr b="1" sz="11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pl" sz="1100">
                          <a:latin typeface="Open Sans"/>
                          <a:ea typeface="Open Sans"/>
                          <a:cs typeface="Open Sans"/>
                          <a:sym typeface="Open Sans"/>
                        </a:rPr>
                        <a:t>CONS</a:t>
                      </a:r>
                      <a:endParaRPr b="1" sz="1100">
                        <a:latin typeface="Open Sans"/>
                        <a:ea typeface="Open Sans"/>
                        <a:cs typeface="Open Sans"/>
                        <a:sym typeface="Open Sans"/>
                      </a:endParaRPr>
                    </a:p>
                  </a:txBody>
                  <a:tcPr marT="91425" marB="91425" marR="91425" marL="91425"/>
                </a:tc>
              </a:tr>
              <a:tr h="3368000">
                <a:tc>
                  <a:txBody>
                    <a:bodyPr/>
                    <a:lstStyle/>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Trees are very intuitive in construction and therefore in interpretation (we can easily visualize them) - very often, decision trees make inferences similar to humans (they are humanly more logical)</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Decision trees can handle both continuous and categorical variables without the need to create dummy variables (requires little processing: often there is no need to normalize, scale, input missing etc.)</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Trees are non-parametric, there is no assumption regarding distributions</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Feature selection for decision trees happens automatically (unimportant features are not influencing the model result) and we can calculate importance of the features</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They are relatively easy (quick) to train</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They have a pruning mechanism that reduces their complexity</a:t>
                      </a:r>
                      <a:endParaRPr sz="950">
                        <a:latin typeface="Open Sans"/>
                        <a:ea typeface="Open Sans"/>
                        <a:cs typeface="Open Sans"/>
                        <a:sym typeface="Open Sans"/>
                      </a:endParaRPr>
                    </a:p>
                  </a:txBody>
                  <a:tcPr marT="91425" marB="91425" marR="91425" marL="91425"/>
                </a:tc>
                <a:tc>
                  <a:txBody>
                    <a:bodyPr/>
                    <a:lstStyle/>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Decision trees like to overfit - they tend to get stuck in local minimas (tree creates "sharp" divisions)</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Small perturbation of training dataset causes a large change in the structure of the decision tree, therefore this method is insatiable</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Tree does not work well in case of imbalanced dataset (however, some implementations of the algorithm provide for appropriate weightings to avoid this problem) </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Decision trees can be affected by outliers</a:t>
                      </a:r>
                      <a:endParaRPr sz="950">
                        <a:latin typeface="Open Sans"/>
                        <a:ea typeface="Open Sans"/>
                        <a:cs typeface="Open Sans"/>
                        <a:sym typeface="Open Sans"/>
                      </a:endParaRPr>
                    </a:p>
                    <a:p>
                      <a:pPr indent="-288925" lvl="0" marL="457200" rtl="0" algn="l">
                        <a:lnSpc>
                          <a:spcPct val="150000"/>
                        </a:lnSpc>
                        <a:spcBef>
                          <a:spcPts val="0"/>
                        </a:spcBef>
                        <a:spcAft>
                          <a:spcPts val="0"/>
                        </a:spcAft>
                        <a:buSzPts val="950"/>
                        <a:buFont typeface="Open Sans"/>
                        <a:buChar char="●"/>
                      </a:pPr>
                      <a:r>
                        <a:rPr lang="pl" sz="950">
                          <a:latin typeface="Open Sans"/>
                          <a:ea typeface="Open Sans"/>
                          <a:cs typeface="Open Sans"/>
                          <a:sym typeface="Open Sans"/>
                        </a:rPr>
                        <a:t>Tree complexity might be very high in case of regression problem</a:t>
                      </a:r>
                      <a:endParaRPr sz="950">
                        <a:latin typeface="Open Sans"/>
                        <a:ea typeface="Open Sans"/>
                        <a:cs typeface="Open Sans"/>
                        <a:sym typeface="Open Sans"/>
                      </a:endParaRPr>
                    </a:p>
                  </a:txBody>
                  <a:tcPr marT="91425" marB="91425" marR="91425" marL="91425"/>
                </a:tc>
              </a:tr>
            </a:tbl>
          </a:graphicData>
        </a:graphic>
      </p:graphicFrame>
      <p:sp>
        <p:nvSpPr>
          <p:cNvPr id="1760" name="Google Shape;1760;p156"/>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761" name="Google Shape;1761;p156"/>
          <p:cNvSpPr txBox="1"/>
          <p:nvPr/>
        </p:nvSpPr>
        <p:spPr>
          <a:xfrm>
            <a:off x="7190100" y="101275"/>
            <a:ext cx="1850400" cy="3387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1000">
                <a:latin typeface="Open Sans"/>
                <a:ea typeface="Open Sans"/>
                <a:cs typeface="Open Sans"/>
                <a:sym typeface="Open Sans"/>
              </a:rPr>
              <a:t>end of the 4th lecture</a:t>
            </a:r>
            <a:endParaRPr sz="1000">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cxnSp>
        <p:nvCxnSpPr>
          <p:cNvPr id="1766" name="Google Shape;1766;p15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67" name="Google Shape;1767;p15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68" name="Google Shape;1768;p15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69" name="Google Shape;1769;p157"/>
          <p:cNvSpPr txBox="1"/>
          <p:nvPr/>
        </p:nvSpPr>
        <p:spPr>
          <a:xfrm>
            <a:off x="656025" y="275925"/>
            <a:ext cx="633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Random Forest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1770" name="Google Shape;1770;p157"/>
          <p:cNvSpPr txBox="1"/>
          <p:nvPr/>
        </p:nvSpPr>
        <p:spPr>
          <a:xfrm>
            <a:off x="657000" y="697400"/>
            <a:ext cx="7830000" cy="414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First, let's define the concept of ensembling. </a:t>
            </a:r>
            <a:r>
              <a:rPr b="1" lang="pl" sz="1100">
                <a:latin typeface="Open Sans"/>
                <a:ea typeface="Open Sans"/>
                <a:cs typeface="Open Sans"/>
                <a:sym typeface="Open Sans"/>
              </a:rPr>
              <a:t>Ensemble methods </a:t>
            </a:r>
            <a:r>
              <a:rPr lang="pl" sz="1100">
                <a:latin typeface="Open Sans"/>
                <a:ea typeface="Open Sans"/>
                <a:cs typeface="Open Sans"/>
                <a:sym typeface="Open Sans"/>
              </a:rPr>
              <a:t>are techniques that aim to improve the performance of our model by combining multiple weak models instead of using a single model. The combined models should increase the accuracy of the results significantly. There are many ensembling techniques, now let's focus just on bagging.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b="1" sz="500">
              <a:latin typeface="Open Sans"/>
              <a:ea typeface="Open Sans"/>
              <a:cs typeface="Open Sans"/>
              <a:sym typeface="Open Sans"/>
            </a:endParaRPr>
          </a:p>
          <a:p>
            <a:pPr indent="0" lvl="0" marL="0" rtl="0" algn="just">
              <a:lnSpc>
                <a:spcPct val="150000"/>
              </a:lnSpc>
              <a:spcBef>
                <a:spcPts val="0"/>
              </a:spcBef>
              <a:spcAft>
                <a:spcPts val="0"/>
              </a:spcAft>
              <a:buNone/>
            </a:pPr>
            <a:r>
              <a:rPr b="1" lang="pl" sz="1100">
                <a:latin typeface="Open Sans"/>
                <a:ea typeface="Open Sans"/>
                <a:cs typeface="Open Sans"/>
                <a:sym typeface="Open Sans"/>
              </a:rPr>
              <a:t>The Bagging (Bootstrap Aggregating)</a:t>
            </a:r>
            <a:r>
              <a:rPr lang="pl" sz="1100">
                <a:latin typeface="Open Sans"/>
                <a:ea typeface="Open Sans"/>
                <a:cs typeface="Open Sans"/>
                <a:sym typeface="Open Sans"/>
              </a:rPr>
              <a:t> ensemble method build several instances of estimator on random subsets of the original training set with possible replacement (bootstrapping) and then aggregate their individual predictions to form a final prediction. It allows to reduce variance of the whole model.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500">
              <a:latin typeface="Open Sans"/>
              <a:ea typeface="Open Sans"/>
              <a:cs typeface="Open Sans"/>
              <a:sym typeface="Open Sans"/>
            </a:endParaRPr>
          </a:p>
          <a:p>
            <a:pPr indent="0" lvl="0" marL="0" rtl="0" algn="just">
              <a:lnSpc>
                <a:spcPct val="150000"/>
              </a:lnSpc>
              <a:spcBef>
                <a:spcPts val="0"/>
              </a:spcBef>
              <a:spcAft>
                <a:spcPts val="0"/>
              </a:spcAft>
              <a:buNone/>
            </a:pPr>
            <a:r>
              <a:rPr b="1" lang="pl" sz="1100">
                <a:latin typeface="Open Sans"/>
                <a:ea typeface="Open Sans"/>
                <a:cs typeface="Open Sans"/>
                <a:sym typeface="Open Sans"/>
              </a:rPr>
              <a:t>Random Forest </a:t>
            </a:r>
            <a:r>
              <a:rPr lang="pl" sz="1100">
                <a:latin typeface="Open Sans"/>
                <a:ea typeface="Open Sans"/>
                <a:cs typeface="Open Sans"/>
                <a:sym typeface="Open Sans"/>
              </a:rPr>
              <a:t>is a non-parametric supervised machine learning model based on the idea of bagging. Its author is Leo Breiman. As the name suggests, this algorithm combines many individual trees into one forest. The randomness of the forest is determined by two techniques: bagging (training a collection of decision trees on random subsets of the training data) and feature bagging (one the level of single tree on each sampling from the population, we also sample a subset of features from the overall feature space). Both techniques reduce the variance of the final model (by adding randomness into weak models) and improve its performance (feature bagging allows for a significant reduction in correlation between trees).</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sp>
        <p:nvSpPr>
          <p:cNvPr id="1771" name="Google Shape;1771;p157"/>
          <p:cNvSpPr txBox="1"/>
          <p:nvPr/>
        </p:nvSpPr>
        <p:spPr>
          <a:xfrm>
            <a:off x="7190100" y="101275"/>
            <a:ext cx="1850400" cy="3387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1000">
                <a:latin typeface="Open Sans"/>
                <a:ea typeface="Open Sans"/>
                <a:cs typeface="Open Sans"/>
                <a:sym typeface="Open Sans"/>
              </a:rPr>
              <a:t>start of the 5th lecture</a:t>
            </a:r>
            <a:endParaRPr sz="1000">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cxnSp>
        <p:nvCxnSpPr>
          <p:cNvPr id="1776" name="Google Shape;1776;p15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77" name="Google Shape;1777;p15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78" name="Google Shape;1778;p15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79" name="Google Shape;1779;p158"/>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Random Forest.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Random Forest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1780" name="Google Shape;1780;p15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Random Forest </a:t>
            </a:r>
            <a:r>
              <a:rPr lang="pl" sz="2000">
                <a:latin typeface="Open Sans"/>
                <a:ea typeface="Open Sans"/>
                <a:cs typeface="Open Sans"/>
                <a:sym typeface="Open Sans"/>
              </a:rPr>
              <a:t>(bagging idea) - external materials </a:t>
            </a:r>
            <a:endParaRPr sz="2000">
              <a:latin typeface="Open Sans"/>
              <a:ea typeface="Open Sans"/>
              <a:cs typeface="Open Sans"/>
              <a:sym typeface="Open Sans"/>
            </a:endParaRPr>
          </a:p>
        </p:txBody>
      </p:sp>
      <p:pic>
        <p:nvPicPr>
          <p:cNvPr id="1781" name="Google Shape;1781;p158"/>
          <p:cNvPicPr preferRelativeResize="0"/>
          <p:nvPr/>
        </p:nvPicPr>
        <p:blipFill>
          <a:blip r:embed="rId6">
            <a:alphaModFix/>
          </a:blip>
          <a:stretch>
            <a:fillRect/>
          </a:stretch>
        </p:blipFill>
        <p:spPr>
          <a:xfrm>
            <a:off x="2317266" y="2262050"/>
            <a:ext cx="4509464" cy="215873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cxnSp>
        <p:nvCxnSpPr>
          <p:cNvPr id="1786" name="Google Shape;1786;p15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87" name="Google Shape;1787;p15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88" name="Google Shape;1788;p15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89" name="Google Shape;1789;p159"/>
          <p:cNvSpPr txBox="1"/>
          <p:nvPr/>
        </p:nvSpPr>
        <p:spPr>
          <a:xfrm>
            <a:off x="656025" y="275925"/>
            <a:ext cx="633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Random Forest </a:t>
            </a:r>
            <a:r>
              <a:rPr lang="pl" sz="2000">
                <a:latin typeface="Open Sans"/>
                <a:ea typeface="Open Sans"/>
                <a:cs typeface="Open Sans"/>
                <a:sym typeface="Open Sans"/>
              </a:rPr>
              <a:t>- extra materials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1790" name="Google Shape;1790;p159"/>
          <p:cNvSpPr txBox="1"/>
          <p:nvPr/>
        </p:nvSpPr>
        <p:spPr>
          <a:xfrm>
            <a:off x="657000" y="697400"/>
            <a:ext cx="7830000" cy="36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Out-of-bag error/score</a:t>
            </a:r>
            <a:endParaRPr b="1" sz="12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Out-of-bag (OOB) error, also called out-of-bag estimate, is a method of measuring the prediction error of Random Forests. Bagging uses subsampling with replacement to create training samples for the model to learn from. OOB error is the mean prediction error on each training sample x_i, using only the trees that did not have x_i in their bootstrap sample. OOB can be used to evaluate the RF model instead of cross validation (rather rare, but worth knowing).</a:t>
            </a:r>
            <a:endParaRPr sz="1100">
              <a:latin typeface="Open Sans"/>
              <a:ea typeface="Open Sans"/>
              <a:cs typeface="Open Sans"/>
              <a:sym typeface="Open Sans"/>
            </a:endParaRPr>
          </a:p>
          <a:p>
            <a:pPr indent="0" lvl="0" marL="0" marR="0" rtl="0" algn="just">
              <a:lnSpc>
                <a:spcPct val="150000"/>
              </a:lnSpc>
              <a:spcBef>
                <a:spcPts val="0"/>
              </a:spcBef>
              <a:spcAft>
                <a:spcPts val="0"/>
              </a:spcAft>
              <a:buNone/>
            </a:pPr>
            <a:r>
              <a:t/>
            </a:r>
            <a:endParaRPr b="1" sz="900">
              <a:latin typeface="Open Sans"/>
              <a:ea typeface="Open Sans"/>
              <a:cs typeface="Open Sans"/>
              <a:sym typeface="Open Sans"/>
            </a:endParaRPr>
          </a:p>
          <a:p>
            <a:pPr indent="0" lvl="0" marL="0" rtl="0" algn="just">
              <a:lnSpc>
                <a:spcPct val="150000"/>
              </a:lnSpc>
              <a:spcBef>
                <a:spcPts val="0"/>
              </a:spcBef>
              <a:spcAft>
                <a:spcPts val="0"/>
              </a:spcAft>
              <a:buNone/>
            </a:pPr>
            <a:r>
              <a:rPr b="1" lang="pl" sz="1200">
                <a:latin typeface="Open Sans"/>
                <a:ea typeface="Open Sans"/>
                <a:cs typeface="Open Sans"/>
                <a:sym typeface="Open Sans"/>
              </a:rPr>
              <a:t>Extremely Randomized Trees</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Extremely Randomized Trees is a model that adds extra layers of randomness to Random Forest. As in RF, a random subset of candidate features is used, but instead of looking for the most discriminative thresholds, thresholds are drawn at random for each candidate feature and the best of these randomly-generated thresholds is picked as the splitting rule (there is still optimization!). This usually allows to reduce the variance of the model a bit more, at the expense of a slightly greater increase in bias. Of course in terms of computational cost, and therefore execution time, the Extra Trees algorithm is faster. </a:t>
            </a:r>
            <a:endParaRPr b="1" sz="1100">
              <a:latin typeface="Open Sans"/>
              <a:ea typeface="Open Sans"/>
              <a:cs typeface="Open Sans"/>
              <a:sym typeface="Open Sans"/>
            </a:endParaRPr>
          </a:p>
        </p:txBody>
      </p:sp>
      <p:sp>
        <p:nvSpPr>
          <p:cNvPr id="1791" name="Google Shape;1791;p159"/>
          <p:cNvSpPr txBox="1"/>
          <p:nvPr/>
        </p:nvSpPr>
        <p:spPr>
          <a:xfrm>
            <a:off x="6387225" y="4695875"/>
            <a:ext cx="1860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Wikipedia</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cxnSp>
        <p:nvCxnSpPr>
          <p:cNvPr id="1796" name="Google Shape;1796;p16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97" name="Google Shape;1797;p16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798" name="Google Shape;1798;p16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99" name="Google Shape;1799;p160"/>
          <p:cNvSpPr txBox="1"/>
          <p:nvPr/>
        </p:nvSpPr>
        <p:spPr>
          <a:xfrm>
            <a:off x="656025" y="275925"/>
            <a:ext cx="78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Random Forest </a:t>
            </a:r>
            <a:r>
              <a:rPr lang="pl" sz="2000">
                <a:latin typeface="Open Sans"/>
                <a:ea typeface="Open Sans"/>
                <a:cs typeface="Open Sans"/>
                <a:sym typeface="Open Sans"/>
              </a:rPr>
              <a:t>- key hyperparameters</a:t>
            </a:r>
            <a:endParaRPr sz="2000">
              <a:latin typeface="Open Sans"/>
              <a:ea typeface="Open Sans"/>
              <a:cs typeface="Open Sans"/>
              <a:sym typeface="Open Sans"/>
            </a:endParaRPr>
          </a:p>
        </p:txBody>
      </p:sp>
      <p:sp>
        <p:nvSpPr>
          <p:cNvPr id="1800" name="Google Shape;1800;p160"/>
          <p:cNvSpPr txBox="1"/>
          <p:nvPr/>
        </p:nvSpPr>
        <p:spPr>
          <a:xfrm>
            <a:off x="656025" y="720350"/>
            <a:ext cx="7830000" cy="36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Random Forest has many important hyperparameters. We've already covered some of them (see the key hyperparameters for Decision Trees). These are additional key hyperparameters:</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i="1" lang="pl" sz="1100">
                <a:latin typeface="Open Sans"/>
                <a:ea typeface="Open Sans"/>
                <a:cs typeface="Open Sans"/>
                <a:sym typeface="Open Sans"/>
              </a:rPr>
              <a:t>number of trees in the forest</a:t>
            </a:r>
            <a:r>
              <a:rPr lang="pl" sz="1100">
                <a:latin typeface="Open Sans"/>
                <a:ea typeface="Open Sans"/>
                <a:cs typeface="Open Sans"/>
                <a:sym typeface="Open Sans"/>
              </a:rPr>
              <a:t> - generally the larger the better (but computation cost will also increase). Please note that results will stop getting significantly better beyond a critical number of trees (the additional trees do not introduce any value into the model, they only increase the computation time)!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i="1" lang="pl" sz="1100">
                <a:latin typeface="Open Sans"/>
                <a:ea typeface="Open Sans"/>
                <a:cs typeface="Open Sans"/>
                <a:sym typeface="Open Sans"/>
              </a:rPr>
              <a:t>number of features to consider when looking for the best split - </a:t>
            </a:r>
            <a:r>
              <a:rPr lang="pl" sz="1100">
                <a:latin typeface="Open Sans"/>
                <a:ea typeface="Open Sans"/>
                <a:cs typeface="Open Sans"/>
                <a:sym typeface="Open Sans"/>
              </a:rPr>
              <a:t>the lower the greater the reduction of variance, but also the greater the increase in bias (rule of thumb: 100% of features is a good starting approach for regression problem and sqrt(number of features) is a nice starting point for classification)</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i="1" lang="pl" sz="1100">
                <a:latin typeface="Open Sans"/>
                <a:ea typeface="Open Sans"/>
                <a:cs typeface="Open Sans"/>
                <a:sym typeface="Open Sans"/>
              </a:rPr>
              <a:t>whether bootstrap samples are used when building trees</a:t>
            </a:r>
            <a:r>
              <a:rPr lang="pl" sz="1100">
                <a:latin typeface="Open Sans"/>
                <a:ea typeface="Open Sans"/>
                <a:cs typeface="Open Sans"/>
                <a:sym typeface="Open Sans"/>
              </a:rPr>
              <a:t> - if not the whole dataset is used to build each tree (we should use nearly always bootstrap approach in Random Forest)</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i="1" lang="pl" sz="1100">
                <a:latin typeface="Open Sans"/>
                <a:ea typeface="Open Sans"/>
                <a:cs typeface="Open Sans"/>
                <a:sym typeface="Open Sans"/>
              </a:rPr>
              <a:t>whether parallelization is used </a:t>
            </a:r>
            <a:r>
              <a:rPr lang="pl" sz="1100">
                <a:latin typeface="Open Sans"/>
                <a:ea typeface="Open Sans"/>
                <a:cs typeface="Open Sans"/>
                <a:sym typeface="Open Sans"/>
              </a:rPr>
              <a:t>- parallelization of calculations in the case of Random Forest estimation is a trivial task (if we have many processor cores available, we can significantly speed up the learning process)</a:t>
            </a:r>
            <a:endParaRPr sz="110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Of course, we should look for these and other hyperparameters in the cross-validation procedure.</a:t>
            </a:r>
            <a:endParaRPr sz="1100">
              <a:latin typeface="Open Sans"/>
              <a:ea typeface="Open Sans"/>
              <a:cs typeface="Open Sans"/>
              <a:sym typeface="Open Sans"/>
            </a:endParaRPr>
          </a:p>
        </p:txBody>
      </p:sp>
      <p:sp>
        <p:nvSpPr>
          <p:cNvPr id="1801" name="Google Shape;1801;p160"/>
          <p:cNvSpPr txBox="1"/>
          <p:nvPr/>
        </p:nvSpPr>
        <p:spPr>
          <a:xfrm>
            <a:off x="6956775" y="4695875"/>
            <a:ext cx="1290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cxnSp>
        <p:nvCxnSpPr>
          <p:cNvPr id="1806" name="Google Shape;1806;p16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807" name="Google Shape;1807;p16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808" name="Google Shape;1808;p16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809" name="Google Shape;1809;p161"/>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Random Forest </a:t>
            </a:r>
            <a:r>
              <a:rPr lang="pl" sz="2000">
                <a:latin typeface="Open Sans"/>
                <a:ea typeface="Open Sans"/>
                <a:cs typeface="Open Sans"/>
                <a:sym typeface="Open Sans"/>
              </a:rPr>
              <a:t>- pros and cons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aphicFrame>
        <p:nvGraphicFramePr>
          <p:cNvPr id="1810" name="Google Shape;1810;p161"/>
          <p:cNvGraphicFramePr/>
          <p:nvPr/>
        </p:nvGraphicFramePr>
        <p:xfrm>
          <a:off x="656025" y="825275"/>
          <a:ext cx="3000000" cy="3000000"/>
        </p:xfrm>
        <a:graphic>
          <a:graphicData uri="http://schemas.openxmlformats.org/drawingml/2006/table">
            <a:tbl>
              <a:tblPr>
                <a:noFill/>
                <a:tableStyleId>{9C00E894-F9B9-4ABE-BA9F-832B68A04026}</a:tableStyleId>
              </a:tblPr>
              <a:tblGrid>
                <a:gridCol w="4079875"/>
                <a:gridCol w="4079875"/>
              </a:tblGrid>
              <a:tr h="381000">
                <a:tc>
                  <a:txBody>
                    <a:bodyPr/>
                    <a:lstStyle/>
                    <a:p>
                      <a:pPr indent="0" lvl="0" marL="0" rtl="0" algn="l">
                        <a:spcBef>
                          <a:spcPts val="0"/>
                        </a:spcBef>
                        <a:spcAft>
                          <a:spcPts val="0"/>
                        </a:spcAft>
                        <a:buNone/>
                      </a:pPr>
                      <a:r>
                        <a:rPr b="1" lang="pl" sz="1100">
                          <a:latin typeface="Open Sans"/>
                          <a:ea typeface="Open Sans"/>
                          <a:cs typeface="Open Sans"/>
                          <a:sym typeface="Open Sans"/>
                        </a:rPr>
                        <a:t>PROS</a:t>
                      </a:r>
                      <a:endParaRPr b="1" sz="11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pl" sz="1100">
                          <a:latin typeface="Open Sans"/>
                          <a:ea typeface="Open Sans"/>
                          <a:cs typeface="Open Sans"/>
                          <a:sym typeface="Open Sans"/>
                        </a:rPr>
                        <a:t>CONS</a:t>
                      </a:r>
                      <a:endParaRPr b="1" sz="1100">
                        <a:latin typeface="Open Sans"/>
                        <a:ea typeface="Open Sans"/>
                        <a:cs typeface="Open Sans"/>
                        <a:sym typeface="Open Sans"/>
                      </a:endParaRPr>
                    </a:p>
                  </a:txBody>
                  <a:tcPr marT="91425" marB="91425" marR="91425" marL="91425"/>
                </a:tc>
              </a:tr>
              <a:tr h="3368000">
                <a:tc>
                  <a:txBody>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Random Forest inherits most of the strengths of Decision Trees. However, it is a much better algorithm than DT. Among other things, due to the following advantages:</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RF reduces the variance in the final model in relation to Decision Trees and therefore it is more resistant to overfitting</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This model is not influenced by outliers to a fair degree</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It can handle very well linear and non-linear relationships </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Random Forests generally provide high accuracy and balance the bias-variance trade-off well</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We can understand well importance of model features thanks to built-in feature importance mechanism (for each feature we can collect how on average it decreases the impurity)</a:t>
                      </a:r>
                      <a:endParaRPr sz="1000">
                        <a:latin typeface="Open Sans"/>
                        <a:ea typeface="Open Sans"/>
                        <a:cs typeface="Open Sans"/>
                        <a:sym typeface="Open Sans"/>
                      </a:endParaRPr>
                    </a:p>
                  </a:txBody>
                  <a:tcPr marT="91425" marB="91425" marR="91425" marL="91425"/>
                </a:tc>
                <a:tc>
                  <a:txBody>
                    <a:bodyPr/>
                    <a:lstStyle/>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Random Forest is not fully interpretable (we can visualize all decision trees that make up the RF, but for the average audience it will be uninterpretable)</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It requires tuning of many hyperparameters</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In many cases, a complex model (multiple trees) is required which is expensive (in time and memory)</a:t>
                      </a:r>
                      <a:endParaRPr sz="1000">
                        <a:latin typeface="Open Sans"/>
                        <a:ea typeface="Open Sans"/>
                        <a:cs typeface="Open Sans"/>
                        <a:sym typeface="Open Sans"/>
                      </a:endParaRPr>
                    </a:p>
                    <a:p>
                      <a:pPr indent="-292100" lvl="0" marL="457200" rtl="0" algn="l">
                        <a:lnSpc>
                          <a:spcPct val="150000"/>
                        </a:lnSpc>
                        <a:spcBef>
                          <a:spcPts val="0"/>
                        </a:spcBef>
                        <a:spcAft>
                          <a:spcPts val="0"/>
                        </a:spcAft>
                        <a:buSzPts val="1000"/>
                        <a:buFont typeface="Open Sans"/>
                        <a:buChar char="●"/>
                      </a:pPr>
                      <a:r>
                        <a:rPr lang="pl" sz="1000">
                          <a:latin typeface="Open Sans"/>
                          <a:ea typeface="Open Sans"/>
                          <a:cs typeface="Open Sans"/>
                          <a:sym typeface="Open Sans"/>
                        </a:rPr>
                        <a:t>It is not suitable for linear problems with a lot of sparse features</a:t>
                      </a:r>
                      <a:endParaRPr sz="10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3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53" name="Google Shape;253;p3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54" name="Google Shape;254;p3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55" name="Google Shape;255;p3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Supervised learning</a:t>
            </a:r>
            <a:endParaRPr b="1" sz="2000">
              <a:latin typeface="Open Sans"/>
              <a:ea typeface="Open Sans"/>
              <a:cs typeface="Open Sans"/>
              <a:sym typeface="Open Sans"/>
            </a:endParaRPr>
          </a:p>
        </p:txBody>
      </p:sp>
      <p:sp>
        <p:nvSpPr>
          <p:cNvPr id="256" name="Google Shape;256;p38"/>
          <p:cNvSpPr txBox="1"/>
          <p:nvPr/>
        </p:nvSpPr>
        <p:spPr>
          <a:xfrm>
            <a:off x="656025" y="978025"/>
            <a:ext cx="7559700" cy="2965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Types of supervised learning:</a:t>
            </a:r>
            <a:endParaRPr b="1"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Regression </a:t>
            </a:r>
            <a:r>
              <a:rPr lang="pl" sz="1200">
                <a:latin typeface="Open Sans"/>
                <a:ea typeface="Open Sans"/>
                <a:cs typeface="Open Sans"/>
                <a:sym typeface="Open Sans"/>
              </a:rPr>
              <a:t>- outcome is continuous </a:t>
            </a:r>
            <a:endParaRPr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A t</a:t>
            </a:r>
            <a:r>
              <a:rPr lang="pl" sz="1200">
                <a:latin typeface="Open Sans"/>
                <a:ea typeface="Open Sans"/>
                <a:cs typeface="Open Sans"/>
                <a:sym typeface="Open Sans"/>
              </a:rPr>
              <a:t>ypical task is to predict a target numeric value, such as the price of a car, given a set of features (mileage, age, brand, etc.) called predictors. To train the system, you need to give it many examples of cars, including both their predictors and their labels (i.e., their prices).</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Classification </a:t>
            </a:r>
            <a:r>
              <a:rPr lang="pl" sz="1200">
                <a:latin typeface="Open Sans"/>
                <a:ea typeface="Open Sans"/>
                <a:cs typeface="Open Sans"/>
                <a:sym typeface="Open Sans"/>
              </a:rPr>
              <a:t>- outcome is category</a:t>
            </a:r>
            <a:endParaRPr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A typical supervised learning task is classification. The spam filter is a good example of this: it is trained with many example emails along with their class (spam or ham), and it must learn how to classify new emails.</a:t>
            </a:r>
            <a:endParaRPr sz="1200">
              <a:latin typeface="Open Sans"/>
              <a:ea typeface="Open Sans"/>
              <a:cs typeface="Open Sans"/>
              <a:sym typeface="Open Sans"/>
            </a:endParaRPr>
          </a:p>
          <a:p>
            <a:pPr indent="0" lvl="0" marL="0" rtl="0" algn="just">
              <a:lnSpc>
                <a:spcPct val="150000"/>
              </a:lnSpc>
              <a:spcBef>
                <a:spcPts val="800"/>
              </a:spcBef>
              <a:spcAft>
                <a:spcPts val="800"/>
              </a:spcAft>
              <a:buNone/>
            </a:pPr>
            <a:r>
              <a:t/>
            </a:r>
            <a:endParaRPr sz="12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cxnSp>
        <p:nvCxnSpPr>
          <p:cNvPr id="261" name="Google Shape;261;p3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62" name="Google Shape;262;p3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63" name="Google Shape;263;p3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64" name="Google Shape;264;p3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Supervised learning</a:t>
            </a:r>
            <a:endParaRPr b="1" sz="2000">
              <a:latin typeface="Open Sans"/>
              <a:ea typeface="Open Sans"/>
              <a:cs typeface="Open Sans"/>
              <a:sym typeface="Open Sans"/>
            </a:endParaRPr>
          </a:p>
        </p:txBody>
      </p:sp>
      <p:pic>
        <p:nvPicPr>
          <p:cNvPr id="265" name="Google Shape;265;p39"/>
          <p:cNvPicPr preferRelativeResize="0"/>
          <p:nvPr/>
        </p:nvPicPr>
        <p:blipFill>
          <a:blip r:embed="rId4">
            <a:alphaModFix/>
          </a:blip>
          <a:stretch>
            <a:fillRect/>
          </a:stretch>
        </p:blipFill>
        <p:spPr>
          <a:xfrm>
            <a:off x="1449750" y="817675"/>
            <a:ext cx="6242550" cy="35081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p4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71" name="Google Shape;271;p4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72" name="Google Shape;272;p4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73" name="Google Shape;273;p4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Unsupervised learning</a:t>
            </a:r>
            <a:endParaRPr b="1" sz="2000">
              <a:latin typeface="Open Sans"/>
              <a:ea typeface="Open Sans"/>
              <a:cs typeface="Open Sans"/>
              <a:sym typeface="Open Sans"/>
            </a:endParaRPr>
          </a:p>
        </p:txBody>
      </p:sp>
      <p:sp>
        <p:nvSpPr>
          <p:cNvPr id="274" name="Google Shape;274;p40"/>
          <p:cNvSpPr txBox="1"/>
          <p:nvPr/>
        </p:nvSpPr>
        <p:spPr>
          <a:xfrm>
            <a:off x="656025" y="768525"/>
            <a:ext cx="7830000" cy="1959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Unsupervised learning is a type of algorithm that learns patterns from untagged data. Since the examples given to the learner are unlabeled, there is no evaluation of the accuracy of the structure that is output by the relevant algorithm - which is one way of distinguishing unsupervised learning from supervised learning and reinforcement learning. [source: </a:t>
            </a:r>
            <a:r>
              <a:rPr lang="pl" sz="1200" u="sng">
                <a:solidFill>
                  <a:schemeClr val="hlink"/>
                </a:solidFill>
                <a:latin typeface="Open Sans"/>
                <a:ea typeface="Open Sans"/>
                <a:cs typeface="Open Sans"/>
                <a:sym typeface="Open Sans"/>
                <a:hlinkClick r:id="rId4"/>
              </a:rPr>
              <a:t>Wikipedia</a:t>
            </a:r>
            <a:r>
              <a:rPr lang="pl" sz="1200">
                <a:latin typeface="Open Sans"/>
                <a:ea typeface="Open Sans"/>
                <a:cs typeface="Open Sans"/>
                <a:sym typeface="Open Sans"/>
              </a:rPr>
              <a:t>]</a:t>
            </a:r>
            <a:endParaRPr sz="1200">
              <a:latin typeface="Open Sans"/>
              <a:ea typeface="Open Sans"/>
              <a:cs typeface="Open Sans"/>
              <a:sym typeface="Open Sans"/>
            </a:endParaRPr>
          </a:p>
          <a:p>
            <a:pPr indent="0" lvl="0" marL="0" rtl="0" algn="just">
              <a:lnSpc>
                <a:spcPct val="150000"/>
              </a:lnSpc>
              <a:spcBef>
                <a:spcPts val="800"/>
              </a:spcBef>
              <a:spcAft>
                <a:spcPts val="0"/>
              </a:spcAft>
              <a:buNone/>
            </a:pPr>
            <a:r>
              <a:rPr lang="pl" sz="1200">
                <a:latin typeface="Open Sans"/>
                <a:ea typeface="Open Sans"/>
                <a:cs typeface="Open Sans"/>
                <a:sym typeface="Open Sans"/>
              </a:rPr>
              <a:t>In other words: given a set of data points {</a:t>
            </a:r>
            <a:r>
              <a:rPr i="1" lang="pl" sz="1200">
                <a:latin typeface="Open Sans"/>
                <a:ea typeface="Open Sans"/>
                <a:cs typeface="Open Sans"/>
                <a:sym typeface="Open Sans"/>
              </a:rPr>
              <a:t>x</a:t>
            </a:r>
            <a:r>
              <a:rPr baseline="-25000" lang="pl" sz="1200">
                <a:latin typeface="Open Sans"/>
                <a:ea typeface="Open Sans"/>
                <a:cs typeface="Open Sans"/>
                <a:sym typeface="Open Sans"/>
              </a:rPr>
              <a:t>1</a:t>
            </a:r>
            <a:r>
              <a:rPr lang="pl" sz="1200">
                <a:latin typeface="Open Sans"/>
                <a:ea typeface="Open Sans"/>
                <a:cs typeface="Open Sans"/>
                <a:sym typeface="Open Sans"/>
              </a:rPr>
              <a:t>, …, </a:t>
            </a:r>
            <a:r>
              <a:rPr i="1" lang="pl" sz="1200">
                <a:latin typeface="Open Sans"/>
                <a:ea typeface="Open Sans"/>
                <a:cs typeface="Open Sans"/>
                <a:sym typeface="Open Sans"/>
              </a:rPr>
              <a:t>x</a:t>
            </a:r>
            <a:r>
              <a:rPr baseline="-25000" lang="pl" sz="1200">
                <a:latin typeface="Open Sans"/>
                <a:ea typeface="Open Sans"/>
                <a:cs typeface="Open Sans"/>
                <a:sym typeface="Open Sans"/>
              </a:rPr>
              <a:t>i</a:t>
            </a:r>
            <a:r>
              <a:rPr lang="pl" sz="1200">
                <a:latin typeface="Open Sans"/>
                <a:ea typeface="Open Sans"/>
                <a:cs typeface="Open Sans"/>
                <a:sym typeface="Open Sans"/>
              </a:rPr>
              <a:t>}, we look for hidden patterns in the data.</a:t>
            </a:r>
            <a:endParaRPr sz="1200">
              <a:latin typeface="Open Sans"/>
              <a:ea typeface="Open Sans"/>
              <a:cs typeface="Open Sans"/>
              <a:sym typeface="Open Sans"/>
            </a:endParaRPr>
          </a:p>
          <a:p>
            <a:pPr indent="0" lvl="0" marL="0" rtl="0" algn="just">
              <a:lnSpc>
                <a:spcPct val="150000"/>
              </a:lnSpc>
              <a:spcBef>
                <a:spcPts val="800"/>
              </a:spcBef>
              <a:spcAft>
                <a:spcPts val="800"/>
              </a:spcAft>
              <a:buNone/>
            </a:pPr>
            <a:r>
              <a:t/>
            </a:r>
            <a:endParaRPr sz="1200">
              <a:latin typeface="Open Sans"/>
              <a:ea typeface="Open Sans"/>
              <a:cs typeface="Open Sans"/>
              <a:sym typeface="Open Sans"/>
            </a:endParaRPr>
          </a:p>
        </p:txBody>
      </p:sp>
      <p:pic>
        <p:nvPicPr>
          <p:cNvPr id="275" name="Google Shape;275;p40"/>
          <p:cNvPicPr preferRelativeResize="0"/>
          <p:nvPr/>
        </p:nvPicPr>
        <p:blipFill>
          <a:blip r:embed="rId5">
            <a:alphaModFix/>
          </a:blip>
          <a:stretch>
            <a:fillRect/>
          </a:stretch>
        </p:blipFill>
        <p:spPr>
          <a:xfrm>
            <a:off x="2113616" y="2424675"/>
            <a:ext cx="4914813" cy="17549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cxnSp>
        <p:nvCxnSpPr>
          <p:cNvPr id="280" name="Google Shape;280;p4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81" name="Google Shape;281;p4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82" name="Google Shape;282;p4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83" name="Google Shape;283;p4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Unsupervised learning</a:t>
            </a:r>
            <a:endParaRPr b="1" sz="2000">
              <a:latin typeface="Open Sans"/>
              <a:ea typeface="Open Sans"/>
              <a:cs typeface="Open Sans"/>
              <a:sym typeface="Open Sans"/>
            </a:endParaRPr>
          </a:p>
        </p:txBody>
      </p:sp>
      <p:sp>
        <p:nvSpPr>
          <p:cNvPr id="284" name="Google Shape;284;p41"/>
          <p:cNvSpPr txBox="1"/>
          <p:nvPr/>
        </p:nvSpPr>
        <p:spPr>
          <a:xfrm>
            <a:off x="656025" y="768525"/>
            <a:ext cx="7830000" cy="341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Types of unsupervised learning</a:t>
            </a:r>
            <a:r>
              <a:rPr lang="pl" sz="1200">
                <a:latin typeface="Open Sans"/>
                <a:ea typeface="Open Sans"/>
                <a:cs typeface="Open Sans"/>
                <a:sym typeface="Open Sans"/>
              </a:rPr>
              <a:t>:</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Clustering </a:t>
            </a:r>
            <a:r>
              <a:rPr lang="pl" sz="1200">
                <a:latin typeface="Open Sans"/>
                <a:ea typeface="Open Sans"/>
                <a:cs typeface="Open Sans"/>
                <a:sym typeface="Open Sans"/>
              </a:rPr>
              <a:t>- grouping a set of objects in such a way that objects in the same group (called a cluster) are more similar (in some sense) to each other than to those in other clusters.</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Anomaly detection and novelty detection</a:t>
            </a:r>
            <a:r>
              <a:rPr lang="pl" sz="1200">
                <a:latin typeface="Open Sans"/>
                <a:ea typeface="Open Sans"/>
                <a:cs typeface="Open Sans"/>
                <a:sym typeface="Open Sans"/>
              </a:rPr>
              <a:t> - identification of rare, unusual, or significantly different observations that deviate from the general pattern of the data. Anomaly detection typically focuses on detecting outliers within existing data, while novelty detection aims to recognize new or previously unseen patterns that differ from the training data.</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Dimension reduction</a:t>
            </a:r>
            <a:r>
              <a:rPr lang="pl" sz="1200">
                <a:latin typeface="Open Sans"/>
                <a:ea typeface="Open Sans"/>
                <a:cs typeface="Open Sans"/>
                <a:sym typeface="Open Sans"/>
              </a:rPr>
              <a:t> - transformation of data from a high-dimensional space into a low-dimensional space so that the low-dimensional representation retains some meaningful properties of the original data.</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Association rules</a:t>
            </a:r>
            <a:r>
              <a:rPr lang="pl" sz="1200">
                <a:latin typeface="Open Sans"/>
                <a:ea typeface="Open Sans"/>
                <a:cs typeface="Open Sans"/>
                <a:sym typeface="Open Sans"/>
              </a:rPr>
              <a:t> - identification of strong rules discovered in databases using some measures of interestingness.</a:t>
            </a:r>
            <a:endParaRPr sz="12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cxnSp>
        <p:nvCxnSpPr>
          <p:cNvPr id="289" name="Google Shape;289;p4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90" name="Google Shape;290;p4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291" name="Google Shape;291;p4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92" name="Google Shape;292;p4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Unsupervised learning</a:t>
            </a:r>
            <a:endParaRPr b="1" sz="2000">
              <a:latin typeface="Open Sans"/>
              <a:ea typeface="Open Sans"/>
              <a:cs typeface="Open Sans"/>
              <a:sym typeface="Open Sans"/>
            </a:endParaRPr>
          </a:p>
        </p:txBody>
      </p:sp>
      <p:sp>
        <p:nvSpPr>
          <p:cNvPr id="293" name="Google Shape;293;p42"/>
          <p:cNvSpPr txBox="1"/>
          <p:nvPr/>
        </p:nvSpPr>
        <p:spPr>
          <a:xfrm>
            <a:off x="656025" y="768525"/>
            <a:ext cx="78300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sz="1200">
                <a:latin typeface="Open Sans"/>
                <a:ea typeface="Open Sans"/>
                <a:cs typeface="Open Sans"/>
                <a:sym typeface="Open Sans"/>
              </a:rPr>
              <a:t>For example, say you have a lot of data about your blog’s visitors. You may want to run a clustering algorithm to try to detect groups of similar visitors (Figure 1-8). At no point do you tell the algorithm which group a visitor belongs to: it finds those connections without your help. For example, it might notice that 40% of your visitors are males who love comic books and generally read your blog in the evening, while 20% are young sci-fi lovers who visit during the weekends. If you use a hierarchical clustering algorithm, it may also subdivide each group into smaller groups. This may help you target your posts for each group.</a:t>
            </a:r>
            <a:endParaRPr sz="1200">
              <a:latin typeface="Open Sans"/>
              <a:ea typeface="Open Sans"/>
              <a:cs typeface="Open Sans"/>
              <a:sym typeface="Open Sans"/>
            </a:endParaRPr>
          </a:p>
        </p:txBody>
      </p:sp>
      <p:pic>
        <p:nvPicPr>
          <p:cNvPr id="294" name="Google Shape;294;p42"/>
          <p:cNvPicPr preferRelativeResize="0"/>
          <p:nvPr/>
        </p:nvPicPr>
        <p:blipFill>
          <a:blip r:embed="rId4">
            <a:alphaModFix/>
          </a:blip>
          <a:stretch>
            <a:fillRect/>
          </a:stretch>
        </p:blipFill>
        <p:spPr>
          <a:xfrm>
            <a:off x="1884091" y="2523225"/>
            <a:ext cx="5375810" cy="1960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cxnSp>
        <p:nvCxnSpPr>
          <p:cNvPr id="299" name="Google Shape;299;p4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00" name="Google Shape;300;p4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01" name="Google Shape;301;p4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02" name="Google Shape;302;p4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Semi-supervised learning</a:t>
            </a:r>
            <a:endParaRPr b="1" sz="2000">
              <a:latin typeface="Open Sans"/>
              <a:ea typeface="Open Sans"/>
              <a:cs typeface="Open Sans"/>
              <a:sym typeface="Open Sans"/>
            </a:endParaRPr>
          </a:p>
        </p:txBody>
      </p:sp>
      <p:sp>
        <p:nvSpPr>
          <p:cNvPr id="303" name="Google Shape;303;p43"/>
          <p:cNvSpPr txBox="1"/>
          <p:nvPr/>
        </p:nvSpPr>
        <p:spPr>
          <a:xfrm>
            <a:off x="656025" y="673300"/>
            <a:ext cx="78300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sz="1200">
                <a:latin typeface="Open Sans"/>
                <a:ea typeface="Open Sans"/>
                <a:cs typeface="Open Sans"/>
                <a:sym typeface="Open Sans"/>
              </a:rPr>
              <a:t>Semi-supervised learning is an approach to machine learning that combines a small amount of labeled data with a large amount of unlabeled data during training. In such approach algorithms make use of this additional unlabeled data to better capture the shape of the underlying data distribution and generalize better to new samples. Semi-supervised learning falls between unsupervised learning (with no labeled training data) and supervised learning (with only labeled training data). It is a special instance of weak supervision. [source: </a:t>
            </a:r>
            <a:r>
              <a:rPr lang="pl" sz="1200" u="sng">
                <a:solidFill>
                  <a:schemeClr val="hlink"/>
                </a:solidFill>
                <a:latin typeface="Open Sans"/>
                <a:ea typeface="Open Sans"/>
                <a:cs typeface="Open Sans"/>
                <a:sym typeface="Open Sans"/>
                <a:hlinkClick r:id="rId4"/>
              </a:rPr>
              <a:t>Wikipedia</a:t>
            </a:r>
            <a:r>
              <a:rPr lang="pl" sz="1200">
                <a:latin typeface="Open Sans"/>
                <a:ea typeface="Open Sans"/>
                <a:cs typeface="Open Sans"/>
                <a:sym typeface="Open Sans"/>
              </a:rPr>
              <a:t> &amp; </a:t>
            </a:r>
            <a:r>
              <a:rPr lang="pl" sz="1200" u="sng">
                <a:solidFill>
                  <a:schemeClr val="hlink"/>
                </a:solidFill>
                <a:latin typeface="Open Sans"/>
                <a:ea typeface="Open Sans"/>
                <a:cs typeface="Open Sans"/>
                <a:sym typeface="Open Sans"/>
                <a:hlinkClick r:id="rId5"/>
              </a:rPr>
              <a:t>scikit-learn</a:t>
            </a:r>
            <a:r>
              <a:rPr lang="pl" sz="1200">
                <a:latin typeface="Open Sans"/>
                <a:ea typeface="Open Sans"/>
                <a:cs typeface="Open Sans"/>
                <a:sym typeface="Open Sans"/>
              </a:rPr>
              <a:t>]</a:t>
            </a:r>
            <a:endParaRPr sz="1200">
              <a:latin typeface="Open Sans"/>
              <a:ea typeface="Open Sans"/>
              <a:cs typeface="Open Sans"/>
              <a:sym typeface="Open Sans"/>
            </a:endParaRPr>
          </a:p>
        </p:txBody>
      </p:sp>
      <p:pic>
        <p:nvPicPr>
          <p:cNvPr id="304" name="Google Shape;304;p43"/>
          <p:cNvPicPr preferRelativeResize="0"/>
          <p:nvPr/>
        </p:nvPicPr>
        <p:blipFill>
          <a:blip r:embed="rId6">
            <a:alphaModFix/>
          </a:blip>
          <a:stretch>
            <a:fillRect/>
          </a:stretch>
        </p:blipFill>
        <p:spPr>
          <a:xfrm>
            <a:off x="2368814" y="2355973"/>
            <a:ext cx="4404417" cy="215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cxnSp>
        <p:nvCxnSpPr>
          <p:cNvPr id="136" name="Google Shape;136;p2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7" name="Google Shape;137;p2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38" name="Google Shape;138;p2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39" name="Google Shape;139;p26"/>
          <p:cNvSpPr txBox="1"/>
          <p:nvPr/>
        </p:nvSpPr>
        <p:spPr>
          <a:xfrm>
            <a:off x="2751000" y="2171550"/>
            <a:ext cx="3642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2200">
                <a:latin typeface="Open Sans"/>
                <a:ea typeface="Open Sans"/>
                <a:cs typeface="Open Sans"/>
                <a:sym typeface="Open Sans"/>
              </a:rPr>
              <a:t>Chapter 0</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Introduction to the course</a:t>
            </a:r>
            <a:endParaRPr sz="20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cxnSp>
        <p:nvCxnSpPr>
          <p:cNvPr id="309" name="Google Shape;309;p4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10" name="Google Shape;310;p4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11" name="Google Shape;311;p4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12" name="Google Shape;312;p44"/>
          <p:cNvSpPr txBox="1"/>
          <p:nvPr/>
        </p:nvSpPr>
        <p:spPr>
          <a:xfrm>
            <a:off x="657000" y="255538"/>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Reinforcement learning</a:t>
            </a:r>
            <a:endParaRPr b="1" sz="2000">
              <a:latin typeface="Open Sans"/>
              <a:ea typeface="Open Sans"/>
              <a:cs typeface="Open Sans"/>
              <a:sym typeface="Open Sans"/>
            </a:endParaRPr>
          </a:p>
        </p:txBody>
      </p:sp>
      <p:sp>
        <p:nvSpPr>
          <p:cNvPr id="313" name="Google Shape;313;p44"/>
          <p:cNvSpPr txBox="1"/>
          <p:nvPr/>
        </p:nvSpPr>
        <p:spPr>
          <a:xfrm>
            <a:off x="657000" y="665100"/>
            <a:ext cx="78300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sz="1200">
                <a:latin typeface="Open Sans"/>
                <a:ea typeface="Open Sans"/>
                <a:cs typeface="Open Sans"/>
                <a:sym typeface="Open Sans"/>
              </a:rPr>
              <a:t>Reinforcement learning is the training of machine learning models to make a sequence of decisions. The agent learns to achieve a goal in an uncertain, potentially complex environment. In reinforcement learning, an artificial intelligence faces a game-like situation. The computer employs trial and error to come up with a solution to the problem. To get the machine to do what the programmer wants, the artificial intelligence gets either rewards or penalties for the actions it performs. Its goal is to maximize the total reward. [source: </a:t>
            </a:r>
            <a:r>
              <a:rPr lang="pl" sz="1200" u="sng">
                <a:solidFill>
                  <a:schemeClr val="hlink"/>
                </a:solidFill>
                <a:latin typeface="Open Sans"/>
                <a:ea typeface="Open Sans"/>
                <a:cs typeface="Open Sans"/>
                <a:sym typeface="Open Sans"/>
                <a:hlinkClick r:id="rId4"/>
              </a:rPr>
              <a:t>deepsense.ai</a:t>
            </a:r>
            <a:r>
              <a:rPr lang="pl" sz="1200">
                <a:latin typeface="Open Sans"/>
                <a:ea typeface="Open Sans"/>
                <a:cs typeface="Open Sans"/>
                <a:sym typeface="Open Sans"/>
              </a:rPr>
              <a:t>]</a:t>
            </a:r>
            <a:endParaRPr sz="1200">
              <a:latin typeface="Open Sans"/>
              <a:ea typeface="Open Sans"/>
              <a:cs typeface="Open Sans"/>
              <a:sym typeface="Open Sans"/>
            </a:endParaRPr>
          </a:p>
        </p:txBody>
      </p:sp>
      <p:pic>
        <p:nvPicPr>
          <p:cNvPr id="314" name="Google Shape;314;p44"/>
          <p:cNvPicPr preferRelativeResize="0"/>
          <p:nvPr/>
        </p:nvPicPr>
        <p:blipFill>
          <a:blip r:embed="rId5">
            <a:alphaModFix/>
          </a:blip>
          <a:stretch>
            <a:fillRect/>
          </a:stretch>
        </p:blipFill>
        <p:spPr>
          <a:xfrm>
            <a:off x="2758625" y="2062050"/>
            <a:ext cx="3551099" cy="254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4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20" name="Google Shape;320;p4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21" name="Google Shape;321;p4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22" name="Google Shape;322;p45"/>
          <p:cNvSpPr txBox="1"/>
          <p:nvPr/>
        </p:nvSpPr>
        <p:spPr>
          <a:xfrm>
            <a:off x="657000" y="255538"/>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Main Challenges of Machine Learning</a:t>
            </a:r>
            <a:endParaRPr b="1" sz="2000">
              <a:latin typeface="Open Sans"/>
              <a:ea typeface="Open Sans"/>
              <a:cs typeface="Open Sans"/>
              <a:sym typeface="Open Sans"/>
            </a:endParaRPr>
          </a:p>
        </p:txBody>
      </p:sp>
      <p:sp>
        <p:nvSpPr>
          <p:cNvPr id="323" name="Google Shape;323;p45"/>
          <p:cNvSpPr txBox="1"/>
          <p:nvPr/>
        </p:nvSpPr>
        <p:spPr>
          <a:xfrm>
            <a:off x="657000" y="665100"/>
            <a:ext cx="7830000" cy="4176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Insufficient Quantity of Training Data </a:t>
            </a:r>
            <a:r>
              <a:rPr lang="pl" sz="1200">
                <a:latin typeface="Open Sans"/>
                <a:ea typeface="Open Sans"/>
                <a:cs typeface="Open Sans"/>
                <a:sym typeface="Open Sans"/>
              </a:rPr>
              <a:t>- it takes a lot of data for most Machine </a:t>
            </a:r>
            <a:r>
              <a:rPr lang="pl" sz="1200">
                <a:latin typeface="Open Sans"/>
                <a:ea typeface="Open Sans"/>
                <a:cs typeface="Open Sans"/>
                <a:sym typeface="Open Sans"/>
              </a:rPr>
              <a:t>Learning</a:t>
            </a:r>
            <a:r>
              <a:rPr lang="pl" sz="1200">
                <a:latin typeface="Open Sans"/>
                <a:ea typeface="Open Sans"/>
                <a:cs typeface="Open Sans"/>
                <a:sym typeface="Open Sans"/>
              </a:rPr>
              <a:t> algorithms to work properly. Even for very simple problems you typically need thousands of examples, and for complex problems such as image or speech </a:t>
            </a:r>
            <a:r>
              <a:rPr lang="pl" sz="1200">
                <a:latin typeface="Open Sans"/>
                <a:ea typeface="Open Sans"/>
                <a:cs typeface="Open Sans"/>
                <a:sym typeface="Open Sans"/>
              </a:rPr>
              <a:t>recognition</a:t>
            </a:r>
            <a:r>
              <a:rPr lang="pl" sz="1200">
                <a:latin typeface="Open Sans"/>
                <a:ea typeface="Open Sans"/>
                <a:cs typeface="Open Sans"/>
                <a:sym typeface="Open Sans"/>
              </a:rPr>
              <a:t> you may need millions of examples (unless you can reuse parts of an existing model).</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Nonrepresentative Training Data</a:t>
            </a:r>
            <a:r>
              <a:rPr lang="pl" sz="1200">
                <a:latin typeface="Open Sans"/>
                <a:ea typeface="Open Sans"/>
                <a:cs typeface="Open Sans"/>
                <a:sym typeface="Open Sans"/>
              </a:rPr>
              <a:t> - In order to generalize well, it is crucial that your training data be representative of the new cases you want to generalize to. This is true whether you use instance-based learning or model-based learning.</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Poor-Quality Data</a:t>
            </a:r>
            <a:r>
              <a:rPr lang="pl" sz="1200">
                <a:latin typeface="Open Sans"/>
                <a:ea typeface="Open Sans"/>
                <a:cs typeface="Open Sans"/>
                <a:sym typeface="Open Sans"/>
              </a:rPr>
              <a:t> - Obviously, if your training data is full of errors, outliers, and noise (e.g., due to </a:t>
            </a:r>
            <a:r>
              <a:rPr lang="pl" sz="1200">
                <a:latin typeface="Open Sans"/>
                <a:ea typeface="Open Sans"/>
                <a:cs typeface="Open Sans"/>
                <a:sym typeface="Open Sans"/>
              </a:rPr>
              <a:t>poor quality</a:t>
            </a:r>
            <a:r>
              <a:rPr lang="pl" sz="1200">
                <a:latin typeface="Open Sans"/>
                <a:ea typeface="Open Sans"/>
                <a:cs typeface="Open Sans"/>
                <a:sym typeface="Open Sans"/>
              </a:rPr>
              <a:t> measurements), it will make it harder for the system to detect the underlying patterns, so your system is less likely to perform well. It is often well worth the effort to spend time cleaning up your training data. The truth is, most data scientists spend a significant part of their time doing just that.</a:t>
            </a:r>
            <a:endParaRPr sz="1200">
              <a:latin typeface="Open Sans"/>
              <a:ea typeface="Open Sans"/>
              <a:cs typeface="Open Sans"/>
              <a:sym typeface="Open Sans"/>
            </a:endParaRPr>
          </a:p>
          <a:p>
            <a:pPr indent="0" lvl="0" marL="0" rtl="0" algn="just">
              <a:lnSpc>
                <a:spcPct val="150000"/>
              </a:lnSpc>
              <a:spcBef>
                <a:spcPts val="800"/>
              </a:spcBef>
              <a:spcAft>
                <a:spcPts val="0"/>
              </a:spcAft>
              <a:buNone/>
            </a:pPr>
            <a:r>
              <a:t/>
            </a:r>
            <a:endParaRPr sz="1200">
              <a:latin typeface="Open Sans"/>
              <a:ea typeface="Open Sans"/>
              <a:cs typeface="Open Sans"/>
              <a:sym typeface="Open Sans"/>
            </a:endParaRPr>
          </a:p>
          <a:p>
            <a:pPr indent="0" lvl="0" marL="0" rtl="0" algn="just">
              <a:lnSpc>
                <a:spcPct val="150000"/>
              </a:lnSpc>
              <a:spcBef>
                <a:spcPts val="800"/>
              </a:spcBef>
              <a:spcAft>
                <a:spcPts val="800"/>
              </a:spcAft>
              <a:buNone/>
            </a:pPr>
            <a:r>
              <a:t/>
            </a:r>
            <a:endParaRPr sz="12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cxnSp>
        <p:nvCxnSpPr>
          <p:cNvPr id="328" name="Google Shape;328;p4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29" name="Google Shape;329;p4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30" name="Google Shape;330;p4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31" name="Google Shape;331;p46"/>
          <p:cNvSpPr txBox="1"/>
          <p:nvPr/>
        </p:nvSpPr>
        <p:spPr>
          <a:xfrm rot="1590339">
            <a:off x="4814775" y="2213214"/>
            <a:ext cx="3105632" cy="4925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Data &amp; AI world map </a:t>
            </a:r>
            <a:endParaRPr b="1" sz="2000">
              <a:latin typeface="Open Sans"/>
              <a:ea typeface="Open Sans"/>
              <a:cs typeface="Open Sans"/>
              <a:sym typeface="Open Sans"/>
            </a:endParaRPr>
          </a:p>
        </p:txBody>
      </p:sp>
      <p:pic>
        <p:nvPicPr>
          <p:cNvPr id="332" name="Google Shape;332;p46"/>
          <p:cNvPicPr preferRelativeResize="0"/>
          <p:nvPr/>
        </p:nvPicPr>
        <p:blipFill>
          <a:blip r:embed="rId4">
            <a:alphaModFix/>
          </a:blip>
          <a:stretch>
            <a:fillRect/>
          </a:stretch>
        </p:blipFill>
        <p:spPr>
          <a:xfrm>
            <a:off x="656025" y="126475"/>
            <a:ext cx="3778976" cy="4407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cxnSp>
        <p:nvCxnSpPr>
          <p:cNvPr id="337" name="Google Shape;337;p4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38" name="Google Shape;338;p4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39" name="Google Shape;339;p4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40" name="Google Shape;340;p4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glossary</a:t>
            </a:r>
            <a:endParaRPr b="1" sz="2000">
              <a:latin typeface="Open Sans"/>
              <a:ea typeface="Open Sans"/>
              <a:cs typeface="Open Sans"/>
              <a:sym typeface="Open Sans"/>
            </a:endParaRPr>
          </a:p>
        </p:txBody>
      </p:sp>
      <p:sp>
        <p:nvSpPr>
          <p:cNvPr id="341" name="Google Shape;341;p47"/>
          <p:cNvSpPr txBox="1"/>
          <p:nvPr/>
        </p:nvSpPr>
        <p:spPr>
          <a:xfrm>
            <a:off x="656017" y="839150"/>
            <a:ext cx="7579200" cy="20163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target, dependent variable, endogenous variable, output variable, regressand, response variable - variable predicted by the algorithm</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feature, independent variable, exogenous variable, explanatory variable, predictor, regressor - variable to predict target variable</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example, entity, row - a single data point within the data (one row in the dataset)</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label - the target value for a single data point</a:t>
            </a:r>
            <a:endParaRPr>
              <a:latin typeface="Open Sans"/>
              <a:ea typeface="Open Sans"/>
              <a:cs typeface="Open Sans"/>
              <a:sym typeface="Open Sans"/>
            </a:endParaRPr>
          </a:p>
        </p:txBody>
      </p:sp>
      <p:graphicFrame>
        <p:nvGraphicFramePr>
          <p:cNvPr id="342" name="Google Shape;342;p47"/>
          <p:cNvGraphicFramePr/>
          <p:nvPr/>
        </p:nvGraphicFramePr>
        <p:xfrm>
          <a:off x="952500" y="2967950"/>
          <a:ext cx="3000000" cy="3000000"/>
        </p:xfrm>
        <a:graphic>
          <a:graphicData uri="http://schemas.openxmlformats.org/drawingml/2006/table">
            <a:tbl>
              <a:tblPr>
                <a:noFill/>
                <a:tableStyleId>{9C00E894-F9B9-4ABE-BA9F-832B68A04026}</a:tableStyleId>
              </a:tblPr>
              <a:tblGrid>
                <a:gridCol w="1217875"/>
                <a:gridCol w="1217875"/>
                <a:gridCol w="1217875"/>
                <a:gridCol w="1217875"/>
                <a:gridCol w="1217875"/>
              </a:tblGrid>
              <a:tr h="308650">
                <a:tc>
                  <a:txBody>
                    <a:bodyPr/>
                    <a:lstStyle/>
                    <a:p>
                      <a:pPr indent="0" lvl="0" marL="0" rtl="0" algn="l">
                        <a:spcBef>
                          <a:spcPts val="0"/>
                        </a:spcBef>
                        <a:spcAft>
                          <a:spcPts val="0"/>
                        </a:spcAft>
                        <a:buNone/>
                      </a:pPr>
                      <a:r>
                        <a:rPr lang="pl"/>
                        <a:t>client_id</a:t>
                      </a:r>
                      <a:endParaRPr/>
                    </a:p>
                  </a:txBody>
                  <a:tcPr marT="91425" marB="91425" marR="91425" marL="91425"/>
                </a:tc>
                <a:tc>
                  <a:txBody>
                    <a:bodyPr/>
                    <a:lstStyle/>
                    <a:p>
                      <a:pPr indent="0" lvl="0" marL="0" rtl="0" algn="l">
                        <a:spcBef>
                          <a:spcPts val="0"/>
                        </a:spcBef>
                        <a:spcAft>
                          <a:spcPts val="0"/>
                        </a:spcAft>
                        <a:buNone/>
                      </a:pPr>
                      <a:r>
                        <a:rPr lang="pl"/>
                        <a:t>age</a:t>
                      </a:r>
                      <a:endParaRPr/>
                    </a:p>
                  </a:txBody>
                  <a:tcPr marT="91425" marB="91425" marR="91425" marL="91425"/>
                </a:tc>
                <a:tc>
                  <a:txBody>
                    <a:bodyPr/>
                    <a:lstStyle/>
                    <a:p>
                      <a:pPr indent="0" lvl="0" marL="0" rtl="0" algn="l">
                        <a:spcBef>
                          <a:spcPts val="0"/>
                        </a:spcBef>
                        <a:spcAft>
                          <a:spcPts val="0"/>
                        </a:spcAft>
                        <a:buNone/>
                      </a:pPr>
                      <a:r>
                        <a:rPr lang="pl"/>
                        <a:t>education</a:t>
                      </a:r>
                      <a:endParaRPr/>
                    </a:p>
                  </a:txBody>
                  <a:tcPr marT="91425" marB="91425" marR="91425" marL="91425"/>
                </a:tc>
                <a:tc>
                  <a:txBody>
                    <a:bodyPr/>
                    <a:lstStyle/>
                    <a:p>
                      <a:pPr indent="0" lvl="0" marL="0" rtl="0" algn="l">
                        <a:spcBef>
                          <a:spcPts val="0"/>
                        </a:spcBef>
                        <a:spcAft>
                          <a:spcPts val="0"/>
                        </a:spcAft>
                        <a:buNone/>
                      </a:pPr>
                      <a:r>
                        <a:rPr lang="pl"/>
                        <a:t>income</a:t>
                      </a:r>
                      <a:endParaRPr/>
                    </a:p>
                  </a:txBody>
                  <a:tcPr marT="91425" marB="91425" marR="91425" marL="91425"/>
                </a:tc>
                <a:tc>
                  <a:txBody>
                    <a:bodyPr/>
                    <a:lstStyle/>
                    <a:p>
                      <a:pPr indent="0" lvl="0" marL="0" rtl="0" algn="l">
                        <a:spcBef>
                          <a:spcPts val="0"/>
                        </a:spcBef>
                        <a:spcAft>
                          <a:spcPts val="0"/>
                        </a:spcAft>
                        <a:buNone/>
                      </a:pPr>
                      <a:r>
                        <a:rPr lang="pl"/>
                        <a:t>default</a:t>
                      </a:r>
                      <a:endParaRPr/>
                    </a:p>
                  </a:txBody>
                  <a:tcPr marT="91425" marB="91425" marR="91425" marL="91425"/>
                </a:tc>
              </a:tr>
              <a:tr h="308650">
                <a:tc>
                  <a:txBody>
                    <a:bodyPr/>
                    <a:lstStyle/>
                    <a:p>
                      <a:pPr indent="0" lvl="0" marL="0" rtl="0" algn="l">
                        <a:spcBef>
                          <a:spcPts val="0"/>
                        </a:spcBef>
                        <a:spcAft>
                          <a:spcPts val="0"/>
                        </a:spcAft>
                        <a:buNone/>
                      </a:pPr>
                      <a:r>
                        <a:rPr lang="pl"/>
                        <a:t>1</a:t>
                      </a:r>
                      <a:endParaRPr/>
                    </a:p>
                  </a:txBody>
                  <a:tcPr marT="91425" marB="91425" marR="91425" marL="91425"/>
                </a:tc>
                <a:tc>
                  <a:txBody>
                    <a:bodyPr/>
                    <a:lstStyle/>
                    <a:p>
                      <a:pPr indent="0" lvl="0" marL="0" rtl="0" algn="l">
                        <a:spcBef>
                          <a:spcPts val="0"/>
                        </a:spcBef>
                        <a:spcAft>
                          <a:spcPts val="0"/>
                        </a:spcAft>
                        <a:buNone/>
                      </a:pPr>
                      <a:r>
                        <a:rPr lang="pl"/>
                        <a:t>25</a:t>
                      </a:r>
                      <a:endParaRPr/>
                    </a:p>
                  </a:txBody>
                  <a:tcPr marT="91425" marB="91425" marR="91425" marL="91425"/>
                </a:tc>
                <a:tc>
                  <a:txBody>
                    <a:bodyPr/>
                    <a:lstStyle/>
                    <a:p>
                      <a:pPr indent="0" lvl="0" marL="0" rtl="0" algn="l">
                        <a:spcBef>
                          <a:spcPts val="0"/>
                        </a:spcBef>
                        <a:spcAft>
                          <a:spcPts val="0"/>
                        </a:spcAft>
                        <a:buNone/>
                      </a:pPr>
                      <a:r>
                        <a:rPr lang="pl"/>
                        <a:t>bachelor</a:t>
                      </a:r>
                      <a:endParaRPr/>
                    </a:p>
                  </a:txBody>
                  <a:tcPr marT="91425" marB="91425" marR="91425" marL="91425"/>
                </a:tc>
                <a:tc>
                  <a:txBody>
                    <a:bodyPr/>
                    <a:lstStyle/>
                    <a:p>
                      <a:pPr indent="0" lvl="0" marL="0" rtl="0" algn="l">
                        <a:spcBef>
                          <a:spcPts val="0"/>
                        </a:spcBef>
                        <a:spcAft>
                          <a:spcPts val="0"/>
                        </a:spcAft>
                        <a:buNone/>
                      </a:pPr>
                      <a:r>
                        <a:rPr lang="pl"/>
                        <a:t>25k USD</a:t>
                      </a:r>
                      <a:endParaRPr/>
                    </a:p>
                  </a:txBody>
                  <a:tcPr marT="91425" marB="91425" marR="91425" marL="91425"/>
                </a:tc>
                <a:tc>
                  <a:txBody>
                    <a:bodyPr/>
                    <a:lstStyle/>
                    <a:p>
                      <a:pPr indent="0" lvl="0" marL="0" rtl="0" algn="l">
                        <a:spcBef>
                          <a:spcPts val="0"/>
                        </a:spcBef>
                        <a:spcAft>
                          <a:spcPts val="0"/>
                        </a:spcAft>
                        <a:buNone/>
                      </a:pPr>
                      <a:r>
                        <a:rPr lang="pl"/>
                        <a:t>0</a:t>
                      </a:r>
                      <a:endParaRPr/>
                    </a:p>
                  </a:txBody>
                  <a:tcPr marT="91425" marB="91425" marR="91425" marL="91425"/>
                </a:tc>
              </a:tr>
              <a:tr h="308650">
                <a:tc>
                  <a:txBody>
                    <a:bodyPr/>
                    <a:lstStyle/>
                    <a:p>
                      <a:pPr indent="0" lvl="0" marL="0" rtl="0" algn="l">
                        <a:spcBef>
                          <a:spcPts val="0"/>
                        </a:spcBef>
                        <a:spcAft>
                          <a:spcPts val="0"/>
                        </a:spcAft>
                        <a:buNone/>
                      </a:pPr>
                      <a:r>
                        <a:rPr lang="pl"/>
                        <a:t>2</a:t>
                      </a:r>
                      <a:endParaRPr/>
                    </a:p>
                  </a:txBody>
                  <a:tcPr marT="91425" marB="91425" marR="91425" marL="91425"/>
                </a:tc>
                <a:tc>
                  <a:txBody>
                    <a:bodyPr/>
                    <a:lstStyle/>
                    <a:p>
                      <a:pPr indent="0" lvl="0" marL="0" rtl="0" algn="l">
                        <a:spcBef>
                          <a:spcPts val="0"/>
                        </a:spcBef>
                        <a:spcAft>
                          <a:spcPts val="0"/>
                        </a:spcAft>
                        <a:buNone/>
                      </a:pPr>
                      <a:r>
                        <a:rPr lang="pl"/>
                        <a:t>45</a:t>
                      </a:r>
                      <a:endParaRPr/>
                    </a:p>
                  </a:txBody>
                  <a:tcPr marT="91425" marB="91425" marR="91425" marL="91425"/>
                </a:tc>
                <a:tc>
                  <a:txBody>
                    <a:bodyPr/>
                    <a:lstStyle/>
                    <a:p>
                      <a:pPr indent="0" lvl="0" marL="0" rtl="0" algn="l">
                        <a:spcBef>
                          <a:spcPts val="0"/>
                        </a:spcBef>
                        <a:spcAft>
                          <a:spcPts val="0"/>
                        </a:spcAft>
                        <a:buNone/>
                      </a:pPr>
                      <a:r>
                        <a:rPr lang="pl"/>
                        <a:t>doctorate</a:t>
                      </a:r>
                      <a:endParaRPr/>
                    </a:p>
                  </a:txBody>
                  <a:tcPr marT="91425" marB="91425" marR="91425" marL="91425"/>
                </a:tc>
                <a:tc>
                  <a:txBody>
                    <a:bodyPr/>
                    <a:lstStyle/>
                    <a:p>
                      <a:pPr indent="0" lvl="0" marL="0" rtl="0" algn="l">
                        <a:spcBef>
                          <a:spcPts val="0"/>
                        </a:spcBef>
                        <a:spcAft>
                          <a:spcPts val="0"/>
                        </a:spcAft>
                        <a:buNone/>
                      </a:pPr>
                      <a:r>
                        <a:rPr lang="pl"/>
                        <a:t>40k USD</a:t>
                      </a:r>
                      <a:endParaRPr/>
                    </a:p>
                  </a:txBody>
                  <a:tcPr marT="91425" marB="91425" marR="91425" marL="91425"/>
                </a:tc>
                <a:tc>
                  <a:txBody>
                    <a:bodyPr/>
                    <a:lstStyle/>
                    <a:p>
                      <a:pPr indent="0" lvl="0" marL="0" rtl="0" algn="l">
                        <a:spcBef>
                          <a:spcPts val="0"/>
                        </a:spcBef>
                        <a:spcAft>
                          <a:spcPts val="0"/>
                        </a:spcAft>
                        <a:buNone/>
                      </a:pPr>
                      <a:r>
                        <a:rPr lang="pl"/>
                        <a:t>0</a:t>
                      </a:r>
                      <a:endParaRPr/>
                    </a:p>
                  </a:txBody>
                  <a:tcPr marT="91425" marB="91425" marR="91425" marL="91425"/>
                </a:tc>
              </a:tr>
              <a:tr h="308650">
                <a:tc>
                  <a:txBody>
                    <a:bodyPr/>
                    <a:lstStyle/>
                    <a:p>
                      <a:pPr indent="0" lvl="0" marL="0" rtl="0" algn="l">
                        <a:spcBef>
                          <a:spcPts val="0"/>
                        </a:spcBef>
                        <a:spcAft>
                          <a:spcPts val="0"/>
                        </a:spcAft>
                        <a:buNone/>
                      </a:pPr>
                      <a:r>
                        <a:rPr lang="pl"/>
                        <a:t>3</a:t>
                      </a:r>
                      <a:endParaRPr/>
                    </a:p>
                  </a:txBody>
                  <a:tcPr marT="91425" marB="91425" marR="91425" marL="91425"/>
                </a:tc>
                <a:tc>
                  <a:txBody>
                    <a:bodyPr/>
                    <a:lstStyle/>
                    <a:p>
                      <a:pPr indent="0" lvl="0" marL="0" rtl="0" algn="l">
                        <a:spcBef>
                          <a:spcPts val="0"/>
                        </a:spcBef>
                        <a:spcAft>
                          <a:spcPts val="0"/>
                        </a:spcAft>
                        <a:buNone/>
                      </a:pPr>
                      <a:r>
                        <a:rPr lang="pl"/>
                        <a:t>52</a:t>
                      </a:r>
                      <a:endParaRPr/>
                    </a:p>
                  </a:txBody>
                  <a:tcPr marT="91425" marB="91425" marR="91425" marL="91425"/>
                </a:tc>
                <a:tc>
                  <a:txBody>
                    <a:bodyPr/>
                    <a:lstStyle/>
                    <a:p>
                      <a:pPr indent="0" lvl="0" marL="0" rtl="0" algn="l">
                        <a:spcBef>
                          <a:spcPts val="0"/>
                        </a:spcBef>
                        <a:spcAft>
                          <a:spcPts val="0"/>
                        </a:spcAft>
                        <a:buNone/>
                      </a:pPr>
                      <a:r>
                        <a:rPr lang="pl"/>
                        <a:t>master</a:t>
                      </a:r>
                      <a:endParaRPr/>
                    </a:p>
                  </a:txBody>
                  <a:tcPr marT="91425" marB="91425" marR="91425" marL="91425"/>
                </a:tc>
                <a:tc>
                  <a:txBody>
                    <a:bodyPr/>
                    <a:lstStyle/>
                    <a:p>
                      <a:pPr indent="0" lvl="0" marL="0" rtl="0" algn="l">
                        <a:spcBef>
                          <a:spcPts val="0"/>
                        </a:spcBef>
                        <a:spcAft>
                          <a:spcPts val="0"/>
                        </a:spcAft>
                        <a:buNone/>
                      </a:pPr>
                      <a:r>
                        <a:rPr lang="pl"/>
                        <a:t>70k USD</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bl>
          </a:graphicData>
        </a:graphic>
      </p:graphicFrame>
      <p:cxnSp>
        <p:nvCxnSpPr>
          <p:cNvPr id="343" name="Google Shape;343;p47"/>
          <p:cNvCxnSpPr/>
          <p:nvPr/>
        </p:nvCxnSpPr>
        <p:spPr>
          <a:xfrm flipH="1" rot="10800000">
            <a:off x="6643400" y="2745025"/>
            <a:ext cx="1082400" cy="410400"/>
          </a:xfrm>
          <a:prstGeom prst="straightConnector1">
            <a:avLst/>
          </a:prstGeom>
          <a:noFill/>
          <a:ln cap="flat" cmpd="sng" w="9525">
            <a:solidFill>
              <a:srgbClr val="992735"/>
            </a:solidFill>
            <a:prstDash val="solid"/>
            <a:round/>
            <a:headEnd len="med" w="med" type="triangle"/>
            <a:tailEnd len="med" w="med" type="none"/>
          </a:ln>
        </p:spPr>
      </p:cxnSp>
      <p:sp>
        <p:nvSpPr>
          <p:cNvPr id="344" name="Google Shape;344;p47"/>
          <p:cNvSpPr txBox="1"/>
          <p:nvPr/>
        </p:nvSpPr>
        <p:spPr>
          <a:xfrm>
            <a:off x="7725800" y="2525775"/>
            <a:ext cx="89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Roboto"/>
                <a:ea typeface="Roboto"/>
                <a:cs typeface="Roboto"/>
                <a:sym typeface="Roboto"/>
              </a:rPr>
              <a:t>target column</a:t>
            </a:r>
            <a:endParaRPr sz="900">
              <a:latin typeface="Roboto"/>
              <a:ea typeface="Roboto"/>
              <a:cs typeface="Roboto"/>
              <a:sym typeface="Roboto"/>
            </a:endParaRPr>
          </a:p>
        </p:txBody>
      </p:sp>
      <p:sp>
        <p:nvSpPr>
          <p:cNvPr id="345" name="Google Shape;345;p47"/>
          <p:cNvSpPr/>
          <p:nvPr/>
        </p:nvSpPr>
        <p:spPr>
          <a:xfrm>
            <a:off x="5695350" y="2840575"/>
            <a:ext cx="1457400" cy="5520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a:off x="2136650" y="2840575"/>
            <a:ext cx="3650700" cy="5520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47"/>
          <p:cNvCxnSpPr>
            <a:stCxn id="346" idx="5"/>
          </p:cNvCxnSpPr>
          <p:nvPr/>
        </p:nvCxnSpPr>
        <p:spPr>
          <a:xfrm>
            <a:off x="5252717" y="3311736"/>
            <a:ext cx="2752800" cy="591300"/>
          </a:xfrm>
          <a:prstGeom prst="straightConnector1">
            <a:avLst/>
          </a:prstGeom>
          <a:noFill/>
          <a:ln cap="flat" cmpd="sng" w="9525">
            <a:solidFill>
              <a:srgbClr val="992735"/>
            </a:solidFill>
            <a:prstDash val="solid"/>
            <a:round/>
            <a:headEnd len="med" w="med" type="triangle"/>
            <a:tailEnd len="med" w="med" type="none"/>
          </a:ln>
        </p:spPr>
      </p:cxnSp>
      <p:sp>
        <p:nvSpPr>
          <p:cNvPr id="348" name="Google Shape;348;p47"/>
          <p:cNvSpPr txBox="1"/>
          <p:nvPr/>
        </p:nvSpPr>
        <p:spPr>
          <a:xfrm>
            <a:off x="7956025" y="3672538"/>
            <a:ext cx="89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Roboto"/>
                <a:ea typeface="Roboto"/>
                <a:cs typeface="Roboto"/>
                <a:sym typeface="Roboto"/>
              </a:rPr>
              <a:t>feature columns</a:t>
            </a:r>
            <a:endParaRPr sz="900">
              <a:latin typeface="Roboto"/>
              <a:ea typeface="Roboto"/>
              <a:cs typeface="Roboto"/>
              <a:sym typeface="Roboto"/>
            </a:endParaRPr>
          </a:p>
        </p:txBody>
      </p:sp>
      <p:cxnSp>
        <p:nvCxnSpPr>
          <p:cNvPr id="349" name="Google Shape;349;p47"/>
          <p:cNvCxnSpPr/>
          <p:nvPr/>
        </p:nvCxnSpPr>
        <p:spPr>
          <a:xfrm flipH="1" rot="10800000">
            <a:off x="6834425" y="4359300"/>
            <a:ext cx="1164000" cy="20100"/>
          </a:xfrm>
          <a:prstGeom prst="straightConnector1">
            <a:avLst/>
          </a:prstGeom>
          <a:noFill/>
          <a:ln cap="flat" cmpd="sng" w="9525">
            <a:solidFill>
              <a:srgbClr val="992735"/>
            </a:solidFill>
            <a:prstDash val="solid"/>
            <a:round/>
            <a:headEnd len="med" w="med" type="triangle"/>
            <a:tailEnd len="med" w="med" type="none"/>
          </a:ln>
        </p:spPr>
      </p:cxnSp>
      <p:sp>
        <p:nvSpPr>
          <p:cNvPr id="350" name="Google Shape;350;p47"/>
          <p:cNvSpPr txBox="1"/>
          <p:nvPr/>
        </p:nvSpPr>
        <p:spPr>
          <a:xfrm>
            <a:off x="7956025" y="4182413"/>
            <a:ext cx="89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Roboto"/>
                <a:ea typeface="Roboto"/>
                <a:cs typeface="Roboto"/>
                <a:sym typeface="Roboto"/>
              </a:rPr>
              <a:t>label</a:t>
            </a:r>
            <a:endParaRPr sz="900">
              <a:latin typeface="Roboto"/>
              <a:ea typeface="Roboto"/>
              <a:cs typeface="Roboto"/>
              <a:sym typeface="Roboto"/>
            </a:endParaRPr>
          </a:p>
        </p:txBody>
      </p:sp>
      <p:sp>
        <p:nvSpPr>
          <p:cNvPr id="351" name="Google Shape;351;p47"/>
          <p:cNvSpPr/>
          <p:nvPr/>
        </p:nvSpPr>
        <p:spPr>
          <a:xfrm>
            <a:off x="605200" y="4067975"/>
            <a:ext cx="6667800" cy="5520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p:nvPr/>
        </p:nvSpPr>
        <p:spPr>
          <a:xfrm>
            <a:off x="5734550" y="4069575"/>
            <a:ext cx="1457400" cy="5520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47"/>
          <p:cNvCxnSpPr/>
          <p:nvPr/>
        </p:nvCxnSpPr>
        <p:spPr>
          <a:xfrm rot="10800000">
            <a:off x="431700" y="3799225"/>
            <a:ext cx="502200" cy="544800"/>
          </a:xfrm>
          <a:prstGeom prst="straightConnector1">
            <a:avLst/>
          </a:prstGeom>
          <a:noFill/>
          <a:ln cap="flat" cmpd="sng" w="9525">
            <a:solidFill>
              <a:srgbClr val="992735"/>
            </a:solidFill>
            <a:prstDash val="solid"/>
            <a:round/>
            <a:headEnd len="med" w="med" type="triangle"/>
            <a:tailEnd len="med" w="med" type="none"/>
          </a:ln>
        </p:spPr>
      </p:cxnSp>
      <p:sp>
        <p:nvSpPr>
          <p:cNvPr id="354" name="Google Shape;354;p47"/>
          <p:cNvSpPr txBox="1"/>
          <p:nvPr/>
        </p:nvSpPr>
        <p:spPr>
          <a:xfrm>
            <a:off x="163250" y="3516888"/>
            <a:ext cx="89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Roboto"/>
                <a:ea typeface="Roboto"/>
                <a:cs typeface="Roboto"/>
                <a:sym typeface="Roboto"/>
              </a:rPr>
              <a:t>example</a:t>
            </a:r>
            <a:endParaRPr sz="9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cxnSp>
        <p:nvCxnSpPr>
          <p:cNvPr id="359" name="Google Shape;359;p4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60" name="Google Shape;360;p4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61" name="Google Shape;361;p4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62" name="Google Shape;362;p4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as a function</a:t>
            </a:r>
            <a:endParaRPr b="1" sz="2000">
              <a:latin typeface="Open Sans"/>
              <a:ea typeface="Open Sans"/>
              <a:cs typeface="Open Sans"/>
              <a:sym typeface="Open Sans"/>
            </a:endParaRPr>
          </a:p>
        </p:txBody>
      </p:sp>
      <p:sp>
        <p:nvSpPr>
          <p:cNvPr id="363" name="Google Shape;363;p48"/>
          <p:cNvSpPr txBox="1"/>
          <p:nvPr/>
        </p:nvSpPr>
        <p:spPr>
          <a:xfrm>
            <a:off x="656025" y="839150"/>
            <a:ext cx="7830000" cy="264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a:latin typeface="Open Sans"/>
                <a:ea typeface="Open Sans"/>
                <a:cs typeface="Open Sans"/>
                <a:sym typeface="Open Sans"/>
              </a:rPr>
              <a:t>The fundamental assumption of machine learning is as follows: there is a function that represents a causal relationship between features </a:t>
            </a:r>
            <a:r>
              <a:rPr b="1" i="1" lang="pl">
                <a:latin typeface="Open Sans"/>
                <a:ea typeface="Open Sans"/>
                <a:cs typeface="Open Sans"/>
                <a:sym typeface="Open Sans"/>
              </a:rPr>
              <a:t>X</a:t>
            </a:r>
            <a:r>
              <a:rPr lang="pl">
                <a:latin typeface="Open Sans"/>
                <a:ea typeface="Open Sans"/>
                <a:cs typeface="Open Sans"/>
                <a:sym typeface="Open Sans"/>
              </a:rPr>
              <a:t> and target </a:t>
            </a:r>
            <a:r>
              <a:rPr b="1" i="1" lang="pl">
                <a:latin typeface="Open Sans"/>
                <a:ea typeface="Open Sans"/>
                <a:cs typeface="Open Sans"/>
                <a:sym typeface="Open Sans"/>
              </a:rPr>
              <a:t>Y</a:t>
            </a:r>
            <a:r>
              <a:rPr lang="pl">
                <a:latin typeface="Open Sans"/>
                <a:ea typeface="Open Sans"/>
                <a:cs typeface="Open Sans"/>
                <a:sym typeface="Open Sans"/>
              </a:rPr>
              <a:t>, and can be written in very general form as: </a:t>
            </a:r>
            <a:endParaRPr>
              <a:latin typeface="Open Sans"/>
              <a:ea typeface="Open Sans"/>
              <a:cs typeface="Open Sans"/>
              <a:sym typeface="Open Sans"/>
            </a:endParaRPr>
          </a:p>
          <a:p>
            <a:pPr indent="0" lvl="0" marL="0" rtl="0" algn="ctr">
              <a:lnSpc>
                <a:spcPct val="150000"/>
              </a:lnSpc>
              <a:spcBef>
                <a:spcPts val="800"/>
              </a:spcBef>
              <a:spcAft>
                <a:spcPts val="0"/>
              </a:spcAft>
              <a:buNone/>
            </a:pPr>
            <a:r>
              <a:rPr b="1" i="1" lang="pl">
                <a:latin typeface="Open Sans"/>
                <a:ea typeface="Open Sans"/>
                <a:cs typeface="Open Sans"/>
                <a:sym typeface="Open Sans"/>
              </a:rPr>
              <a:t>Y = f(X) + ϵ</a:t>
            </a:r>
            <a:r>
              <a:rPr lang="pl">
                <a:latin typeface="Open Sans"/>
                <a:ea typeface="Open Sans"/>
                <a:cs typeface="Open Sans"/>
                <a:sym typeface="Open Sans"/>
              </a:rPr>
              <a:t>,</a:t>
            </a:r>
            <a:endParaRPr>
              <a:latin typeface="Open Sans"/>
              <a:ea typeface="Open Sans"/>
              <a:cs typeface="Open Sans"/>
              <a:sym typeface="Open Sans"/>
            </a:endParaRPr>
          </a:p>
          <a:p>
            <a:pPr indent="0" lvl="0" marL="0" rtl="0" algn="just">
              <a:lnSpc>
                <a:spcPct val="150000"/>
              </a:lnSpc>
              <a:spcBef>
                <a:spcPts val="800"/>
              </a:spcBef>
              <a:spcAft>
                <a:spcPts val="0"/>
              </a:spcAft>
              <a:buNone/>
            </a:pPr>
            <a:r>
              <a:rPr lang="pl">
                <a:latin typeface="Open Sans"/>
                <a:ea typeface="Open Sans"/>
                <a:cs typeface="Open Sans"/>
                <a:sym typeface="Open Sans"/>
              </a:rPr>
              <a:t>where </a:t>
            </a:r>
            <a:r>
              <a:rPr b="1" i="1" lang="pl">
                <a:latin typeface="Open Sans"/>
                <a:ea typeface="Open Sans"/>
                <a:cs typeface="Open Sans"/>
                <a:sym typeface="Open Sans"/>
              </a:rPr>
              <a:t>f</a:t>
            </a:r>
            <a:r>
              <a:rPr lang="pl">
                <a:latin typeface="Open Sans"/>
                <a:ea typeface="Open Sans"/>
                <a:cs typeface="Open Sans"/>
                <a:sym typeface="Open Sans"/>
              </a:rPr>
              <a:t> is some fixed but unknown function of </a:t>
            </a:r>
            <a:r>
              <a:rPr b="1" i="1" lang="pl">
                <a:latin typeface="Open Sans"/>
                <a:ea typeface="Open Sans"/>
                <a:cs typeface="Open Sans"/>
                <a:sym typeface="Open Sans"/>
              </a:rPr>
              <a:t>X</a:t>
            </a:r>
            <a:r>
              <a:rPr lang="pl">
                <a:latin typeface="Open Sans"/>
                <a:ea typeface="Open Sans"/>
                <a:cs typeface="Open Sans"/>
                <a:sym typeface="Open Sans"/>
              </a:rPr>
              <a:t>, and </a:t>
            </a:r>
            <a:r>
              <a:rPr b="1" i="1" lang="pl">
                <a:latin typeface="Open Sans"/>
                <a:ea typeface="Open Sans"/>
                <a:cs typeface="Open Sans"/>
                <a:sym typeface="Open Sans"/>
              </a:rPr>
              <a:t>ϵ</a:t>
            </a:r>
            <a:r>
              <a:rPr lang="pl">
                <a:latin typeface="Open Sans"/>
                <a:ea typeface="Open Sans"/>
                <a:cs typeface="Open Sans"/>
                <a:sym typeface="Open Sans"/>
              </a:rPr>
              <a:t> is a random error term, which is independent of </a:t>
            </a:r>
            <a:r>
              <a:rPr b="1" lang="pl">
                <a:latin typeface="Open Sans"/>
                <a:ea typeface="Open Sans"/>
                <a:cs typeface="Open Sans"/>
                <a:sym typeface="Open Sans"/>
              </a:rPr>
              <a:t>X</a:t>
            </a:r>
            <a:r>
              <a:rPr lang="pl">
                <a:latin typeface="Open Sans"/>
                <a:ea typeface="Open Sans"/>
                <a:cs typeface="Open Sans"/>
                <a:sym typeface="Open Sans"/>
              </a:rPr>
              <a:t> and has mean zero. </a:t>
            </a:r>
            <a:endParaRPr>
              <a:latin typeface="Open Sans"/>
              <a:ea typeface="Open Sans"/>
              <a:cs typeface="Open Sans"/>
              <a:sym typeface="Open Sans"/>
            </a:endParaRPr>
          </a:p>
          <a:p>
            <a:pPr indent="0" lvl="0" marL="0" rtl="0" algn="just">
              <a:lnSpc>
                <a:spcPct val="150000"/>
              </a:lnSpc>
              <a:spcBef>
                <a:spcPts val="800"/>
              </a:spcBef>
              <a:spcAft>
                <a:spcPts val="800"/>
              </a:spcAft>
              <a:buNone/>
            </a:pPr>
            <a:r>
              <a:t/>
            </a:r>
            <a:endParaRPr>
              <a:latin typeface="Open Sans"/>
              <a:ea typeface="Open Sans"/>
              <a:cs typeface="Open Sans"/>
              <a:sym typeface="Open Sans"/>
            </a:endParaRPr>
          </a:p>
        </p:txBody>
      </p:sp>
      <p:sp>
        <p:nvSpPr>
          <p:cNvPr id="364" name="Google Shape;364;p48"/>
          <p:cNvSpPr txBox="1"/>
          <p:nvPr/>
        </p:nvSpPr>
        <p:spPr>
          <a:xfrm>
            <a:off x="656025" y="3105900"/>
            <a:ext cx="7830000" cy="104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800"/>
              </a:spcAft>
              <a:buNone/>
            </a:pPr>
            <a:r>
              <a:rPr lang="pl">
                <a:latin typeface="Open Sans"/>
                <a:ea typeface="Open Sans"/>
                <a:cs typeface="Open Sans"/>
                <a:sym typeface="Open Sans"/>
              </a:rPr>
              <a:t>The goal of Machine Learning is to “find” a function </a:t>
            </a:r>
            <a:r>
              <a:rPr b="1" i="1" lang="pl">
                <a:latin typeface="Open Sans"/>
                <a:ea typeface="Open Sans"/>
                <a:cs typeface="Open Sans"/>
                <a:sym typeface="Open Sans"/>
              </a:rPr>
              <a:t>f</a:t>
            </a:r>
            <a:r>
              <a:rPr lang="pl">
                <a:latin typeface="Open Sans"/>
                <a:ea typeface="Open Sans"/>
                <a:cs typeface="Open Sans"/>
                <a:sym typeface="Open Sans"/>
              </a:rPr>
              <a:t>, where by “find” is meant the set of methods that estimate this function (we need to approximate this function, as its actual form is unobservable).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cxnSp>
        <p:nvCxnSpPr>
          <p:cNvPr id="369" name="Google Shape;369;p4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70" name="Google Shape;370;p4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71" name="Google Shape;371;p4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72" name="Google Shape;372;p4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estimation idea</a:t>
            </a:r>
            <a:endParaRPr sz="2000">
              <a:latin typeface="Open Sans"/>
              <a:ea typeface="Open Sans"/>
              <a:cs typeface="Open Sans"/>
              <a:sym typeface="Open Sans"/>
            </a:endParaRPr>
          </a:p>
        </p:txBody>
      </p:sp>
      <p:sp>
        <p:nvSpPr>
          <p:cNvPr id="373" name="Google Shape;373;p49"/>
          <p:cNvSpPr txBox="1"/>
          <p:nvPr/>
        </p:nvSpPr>
        <p:spPr>
          <a:xfrm>
            <a:off x="656025" y="725800"/>
            <a:ext cx="4817100" cy="4263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a:latin typeface="Open Sans"/>
                <a:ea typeface="Open Sans"/>
                <a:cs typeface="Open Sans"/>
                <a:sym typeface="Open Sans"/>
              </a:rPr>
              <a:t>In general, we can define estimation process as: </a:t>
            </a:r>
            <a:endParaRPr>
              <a:latin typeface="Open Sans"/>
              <a:ea typeface="Open Sans"/>
              <a:cs typeface="Open Sans"/>
              <a:sym typeface="Open Sans"/>
            </a:endParaRPr>
          </a:p>
          <a:p>
            <a:pPr indent="0" lvl="0" marL="0" rtl="0" algn="ctr">
              <a:lnSpc>
                <a:spcPct val="150000"/>
              </a:lnSpc>
              <a:spcBef>
                <a:spcPts val="800"/>
              </a:spcBef>
              <a:spcAft>
                <a:spcPts val="0"/>
              </a:spcAft>
              <a:buNone/>
            </a:pPr>
            <a:r>
              <a:rPr b="1" i="1" lang="pl">
                <a:latin typeface="Open Sans"/>
                <a:ea typeface="Open Sans"/>
                <a:cs typeface="Open Sans"/>
                <a:sym typeface="Open Sans"/>
              </a:rPr>
              <a:t>Ŷ = f̂(X)</a:t>
            </a:r>
            <a:endParaRPr>
              <a:latin typeface="Open Sans"/>
              <a:ea typeface="Open Sans"/>
              <a:cs typeface="Open Sans"/>
              <a:sym typeface="Open Sans"/>
            </a:endParaRPr>
          </a:p>
          <a:p>
            <a:pPr indent="0" lvl="0" marL="0" rtl="0" algn="just">
              <a:lnSpc>
                <a:spcPct val="150000"/>
              </a:lnSpc>
              <a:spcBef>
                <a:spcPts val="800"/>
              </a:spcBef>
              <a:spcAft>
                <a:spcPts val="0"/>
              </a:spcAft>
              <a:buNone/>
            </a:pPr>
            <a:r>
              <a:rPr lang="pl">
                <a:latin typeface="Open Sans"/>
                <a:ea typeface="Open Sans"/>
                <a:cs typeface="Open Sans"/>
                <a:sym typeface="Open Sans"/>
              </a:rPr>
              <a:t>where </a:t>
            </a:r>
            <a:r>
              <a:rPr b="1" i="1" lang="pl">
                <a:latin typeface="Open Sans"/>
                <a:ea typeface="Open Sans"/>
                <a:cs typeface="Open Sans"/>
                <a:sym typeface="Open Sans"/>
              </a:rPr>
              <a:t>Ŷ </a:t>
            </a:r>
            <a:r>
              <a:rPr lang="pl">
                <a:latin typeface="Open Sans"/>
                <a:ea typeface="Open Sans"/>
                <a:cs typeface="Open Sans"/>
                <a:sym typeface="Open Sans"/>
              </a:rPr>
              <a:t>is the prediction of our estimator for target variable and </a:t>
            </a:r>
            <a:r>
              <a:rPr b="1" i="1" lang="pl">
                <a:latin typeface="Open Sans"/>
                <a:ea typeface="Open Sans"/>
                <a:cs typeface="Open Sans"/>
                <a:sym typeface="Open Sans"/>
              </a:rPr>
              <a:t>f̂(X) </a:t>
            </a:r>
            <a:r>
              <a:rPr lang="pl">
                <a:latin typeface="Open Sans"/>
                <a:ea typeface="Open Sans"/>
                <a:cs typeface="Open Sans"/>
                <a:sym typeface="Open Sans"/>
              </a:rPr>
              <a:t>is our estimate of the function </a:t>
            </a:r>
            <a:r>
              <a:rPr b="1" i="1" lang="pl">
                <a:latin typeface="Open Sans"/>
                <a:ea typeface="Open Sans"/>
                <a:cs typeface="Open Sans"/>
                <a:sym typeface="Open Sans"/>
              </a:rPr>
              <a:t>f(X)</a:t>
            </a:r>
            <a:r>
              <a:rPr lang="pl">
                <a:latin typeface="Open Sans"/>
                <a:ea typeface="Open Sans"/>
                <a:cs typeface="Open Sans"/>
                <a:sym typeface="Open Sans"/>
              </a:rPr>
              <a:t>. The estimator approximates reality imperfectly, so it generates </a:t>
            </a:r>
            <a:r>
              <a:rPr b="1" lang="pl">
                <a:latin typeface="Open Sans"/>
                <a:ea typeface="Open Sans"/>
                <a:cs typeface="Open Sans"/>
                <a:sym typeface="Open Sans"/>
              </a:rPr>
              <a:t>prediction error</a:t>
            </a:r>
            <a:r>
              <a:rPr lang="pl">
                <a:latin typeface="Open Sans"/>
                <a:ea typeface="Open Sans"/>
                <a:cs typeface="Open Sans"/>
                <a:sym typeface="Open Sans"/>
              </a:rPr>
              <a:t>, which is equal to </a:t>
            </a:r>
            <a:r>
              <a:rPr b="1" i="1" lang="pl">
                <a:latin typeface="Open Sans"/>
                <a:ea typeface="Open Sans"/>
                <a:cs typeface="Open Sans"/>
                <a:sym typeface="Open Sans"/>
              </a:rPr>
              <a:t>Y</a:t>
            </a:r>
            <a:r>
              <a:rPr lang="pl">
                <a:latin typeface="Open Sans"/>
                <a:ea typeface="Open Sans"/>
                <a:cs typeface="Open Sans"/>
                <a:sym typeface="Open Sans"/>
              </a:rPr>
              <a:t> - </a:t>
            </a:r>
            <a:r>
              <a:rPr b="1" i="1" lang="pl">
                <a:latin typeface="Open Sans"/>
                <a:ea typeface="Open Sans"/>
                <a:cs typeface="Open Sans"/>
                <a:sym typeface="Open Sans"/>
              </a:rPr>
              <a:t>Ŷ</a:t>
            </a:r>
            <a:r>
              <a:rPr lang="pl">
                <a:latin typeface="Open Sans"/>
                <a:ea typeface="Open Sans"/>
                <a:cs typeface="Open Sans"/>
                <a:sym typeface="Open Sans"/>
              </a:rPr>
              <a:t>. The size of this error reflects the quality of the model (in general, the smaller the error the better). Importantly, for a number of reasons, part of the error is reducible (bias part) and part is irreducible (e.g. due to omitted variables).</a:t>
            </a:r>
            <a:endParaRPr sz="4150">
              <a:latin typeface="Open Sans"/>
              <a:ea typeface="Open Sans"/>
              <a:cs typeface="Open Sans"/>
              <a:sym typeface="Open Sans"/>
            </a:endParaRPr>
          </a:p>
          <a:p>
            <a:pPr indent="0" lvl="0" marL="0" rtl="0" algn="just">
              <a:lnSpc>
                <a:spcPct val="150000"/>
              </a:lnSpc>
              <a:spcBef>
                <a:spcPts val="800"/>
              </a:spcBef>
              <a:spcAft>
                <a:spcPts val="800"/>
              </a:spcAft>
              <a:buNone/>
            </a:pPr>
            <a:r>
              <a:t/>
            </a:r>
            <a:endParaRPr>
              <a:latin typeface="Open Sans"/>
              <a:ea typeface="Open Sans"/>
              <a:cs typeface="Open Sans"/>
              <a:sym typeface="Open Sans"/>
            </a:endParaRPr>
          </a:p>
        </p:txBody>
      </p:sp>
      <p:pic>
        <p:nvPicPr>
          <p:cNvPr id="374" name="Google Shape;374;p49"/>
          <p:cNvPicPr preferRelativeResize="0"/>
          <p:nvPr/>
        </p:nvPicPr>
        <p:blipFill>
          <a:blip r:embed="rId4">
            <a:alphaModFix/>
          </a:blip>
          <a:stretch>
            <a:fillRect/>
          </a:stretch>
        </p:blipFill>
        <p:spPr>
          <a:xfrm>
            <a:off x="5473125" y="1697522"/>
            <a:ext cx="3670875" cy="15289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cxnSp>
        <p:nvCxnSpPr>
          <p:cNvPr id="379" name="Google Shape;379;p5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80" name="Google Shape;380;p5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81" name="Google Shape;381;p5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82" name="Google Shape;382;p50"/>
          <p:cNvSpPr txBox="1"/>
          <p:nvPr/>
        </p:nvSpPr>
        <p:spPr>
          <a:xfrm>
            <a:off x="656025" y="718700"/>
            <a:ext cx="7830000" cy="3822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A great many approaches can be used to estimate our function </a:t>
            </a:r>
            <a:r>
              <a:rPr b="1" i="1" lang="pl" sz="1200">
                <a:latin typeface="Open Sans"/>
                <a:ea typeface="Open Sans"/>
                <a:cs typeface="Open Sans"/>
                <a:sym typeface="Open Sans"/>
              </a:rPr>
              <a:t>f(X)</a:t>
            </a:r>
            <a:r>
              <a:rPr lang="pl" sz="1200">
                <a:latin typeface="Open Sans"/>
                <a:ea typeface="Open Sans"/>
                <a:cs typeface="Open Sans"/>
                <a:sym typeface="Open Sans"/>
              </a:rPr>
              <a:t>. Thus, the primary division of supervised machine learning methods is as follows:</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parametric algorithms (for instance econometrics)</a:t>
            </a:r>
            <a:endParaRPr b="1"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known functional form</a:t>
            </a:r>
            <a:endParaRPr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known distribution of random variables</a:t>
            </a:r>
            <a:endParaRPr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finite number of parameters</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nonparametric algorithms</a:t>
            </a:r>
            <a:endParaRPr b="1"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unknown functional form (lack of a priori assumptions)</a:t>
            </a:r>
            <a:endParaRPr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infinite number of parameters</a:t>
            </a:r>
            <a:endParaRPr sz="1200">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Open Sans"/>
              <a:buChar char="●"/>
            </a:pPr>
            <a:r>
              <a:rPr b="1" lang="pl" sz="1200">
                <a:latin typeface="Open Sans"/>
                <a:ea typeface="Open Sans"/>
                <a:cs typeface="Open Sans"/>
                <a:sym typeface="Open Sans"/>
              </a:rPr>
              <a:t>semi-parametric algorithms</a:t>
            </a:r>
            <a:endParaRPr b="1" sz="1200">
              <a:latin typeface="Open Sans"/>
              <a:ea typeface="Open Sans"/>
              <a:cs typeface="Open Sans"/>
              <a:sym typeface="Open Sans"/>
            </a:endParaRPr>
          </a:p>
          <a:p>
            <a:pPr indent="-304800" lvl="1" marL="914400" rtl="0" algn="just">
              <a:lnSpc>
                <a:spcPct val="150000"/>
              </a:lnSpc>
              <a:spcBef>
                <a:spcPts val="0"/>
              </a:spcBef>
              <a:spcAft>
                <a:spcPts val="0"/>
              </a:spcAft>
              <a:buSzPts val="1200"/>
              <a:buFont typeface="Open Sans"/>
              <a:buChar char="○"/>
            </a:pPr>
            <a:r>
              <a:rPr lang="pl" sz="1200">
                <a:latin typeface="Open Sans"/>
                <a:ea typeface="Open Sans"/>
                <a:cs typeface="Open Sans"/>
                <a:sym typeface="Open Sans"/>
              </a:rPr>
              <a:t>theoretically infinite number of parameters, but in practice we estimate part of them.</a:t>
            </a:r>
            <a:endParaRPr sz="1200">
              <a:latin typeface="Open Sans"/>
              <a:ea typeface="Open Sans"/>
              <a:cs typeface="Open Sans"/>
              <a:sym typeface="Open Sans"/>
            </a:endParaRPr>
          </a:p>
          <a:p>
            <a:pPr indent="0" lvl="0" marL="0" rtl="0" algn="just">
              <a:lnSpc>
                <a:spcPct val="150000"/>
              </a:lnSpc>
              <a:spcBef>
                <a:spcPts val="1000"/>
              </a:spcBef>
              <a:spcAft>
                <a:spcPts val="800"/>
              </a:spcAft>
              <a:buNone/>
            </a:pPr>
            <a:r>
              <a:rPr lang="pl" sz="1200">
                <a:latin typeface="Open Sans"/>
                <a:ea typeface="Open Sans"/>
                <a:cs typeface="Open Sans"/>
                <a:sym typeface="Open Sans"/>
              </a:rPr>
              <a:t>Both parametric and non-parametric methods have their advantages and disadvantages (trade-offs for parametric approaches: simplicity vs constrain, speed vs limited complexity, less data requireds vs poor fit).</a:t>
            </a:r>
            <a:endParaRPr sz="1200">
              <a:latin typeface="Open Sans"/>
              <a:ea typeface="Open Sans"/>
              <a:cs typeface="Open Sans"/>
              <a:sym typeface="Open Sans"/>
            </a:endParaRPr>
          </a:p>
        </p:txBody>
      </p:sp>
      <p:sp>
        <p:nvSpPr>
          <p:cNvPr id="383" name="Google Shape;383;p5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Machine learning estimation approaches</a:t>
            </a:r>
            <a:endParaRPr b="1" sz="20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cxnSp>
        <p:nvCxnSpPr>
          <p:cNvPr id="388" name="Google Shape;388;p5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389" name="Google Shape;389;p5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390" name="Google Shape;390;p5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391" name="Google Shape;391;p51"/>
          <p:cNvSpPr txBox="1"/>
          <p:nvPr/>
        </p:nvSpPr>
        <p:spPr>
          <a:xfrm>
            <a:off x="656025" y="718700"/>
            <a:ext cx="7830000" cy="86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Regardless of the estimation approach chosen for 		 </a:t>
            </a:r>
            <a:r>
              <a:rPr b="1" i="1" lang="pl" sz="1100">
                <a:latin typeface="Open Sans"/>
                <a:ea typeface="Open Sans"/>
                <a:cs typeface="Open Sans"/>
                <a:sym typeface="Open Sans"/>
              </a:rPr>
              <a:t> </a:t>
            </a:r>
            <a:r>
              <a:rPr lang="pl" sz="1100">
                <a:latin typeface="Open Sans"/>
                <a:ea typeface="Open Sans"/>
                <a:cs typeface="Open Sans"/>
                <a:sym typeface="Open Sans"/>
              </a:rPr>
              <a:t>, we are always keen for the forecast error to be as small as possible with the currently estimated parameters     . Therefore, it is necessary to define and then optimise a function that expresses how “wrong” the model is.</a:t>
            </a:r>
            <a:endParaRPr sz="1100">
              <a:latin typeface="Open Sans"/>
              <a:ea typeface="Open Sans"/>
              <a:cs typeface="Open Sans"/>
              <a:sym typeface="Open Sans"/>
            </a:endParaRPr>
          </a:p>
        </p:txBody>
      </p:sp>
      <p:sp>
        <p:nvSpPr>
          <p:cNvPr id="392" name="Google Shape;392;p51"/>
          <p:cNvSpPr txBox="1"/>
          <p:nvPr/>
        </p:nvSpPr>
        <p:spPr>
          <a:xfrm>
            <a:off x="656025" y="275925"/>
            <a:ext cx="745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Machine learning model </a:t>
            </a:r>
            <a:r>
              <a:rPr lang="pl" sz="2000">
                <a:latin typeface="Open Sans"/>
                <a:ea typeface="Open Sans"/>
                <a:cs typeface="Open Sans"/>
                <a:sym typeface="Open Sans"/>
              </a:rPr>
              <a:t>- error minimization</a:t>
            </a:r>
            <a:endParaRPr sz="2000">
              <a:latin typeface="Open Sans"/>
              <a:ea typeface="Open Sans"/>
              <a:cs typeface="Open Sans"/>
              <a:sym typeface="Open Sans"/>
            </a:endParaRPr>
          </a:p>
        </p:txBody>
      </p:sp>
      <p:pic>
        <p:nvPicPr>
          <p:cNvPr id="393" name="Google Shape;393;p51"/>
          <p:cNvPicPr preferRelativeResize="0"/>
          <p:nvPr/>
        </p:nvPicPr>
        <p:blipFill>
          <a:blip r:embed="rId4">
            <a:alphaModFix/>
          </a:blip>
          <a:stretch>
            <a:fillRect/>
          </a:stretch>
        </p:blipFill>
        <p:spPr>
          <a:xfrm>
            <a:off x="3685789" y="1995326"/>
            <a:ext cx="4948800" cy="492600"/>
          </a:xfrm>
          <a:prstGeom prst="rect">
            <a:avLst/>
          </a:prstGeom>
          <a:noFill/>
          <a:ln>
            <a:noFill/>
          </a:ln>
        </p:spPr>
      </p:pic>
      <p:pic>
        <p:nvPicPr>
          <p:cNvPr id="394" name="Google Shape;394;p51"/>
          <p:cNvPicPr preferRelativeResize="0"/>
          <p:nvPr/>
        </p:nvPicPr>
        <p:blipFill rotWithShape="1">
          <a:blip r:embed="rId5">
            <a:alphaModFix/>
          </a:blip>
          <a:srcRect b="0" l="86267" r="0" t="0"/>
          <a:stretch/>
        </p:blipFill>
        <p:spPr>
          <a:xfrm>
            <a:off x="4616850" y="1020300"/>
            <a:ext cx="85087" cy="197600"/>
          </a:xfrm>
          <a:prstGeom prst="rect">
            <a:avLst/>
          </a:prstGeom>
          <a:noFill/>
          <a:ln>
            <a:noFill/>
          </a:ln>
        </p:spPr>
      </p:pic>
      <p:pic>
        <p:nvPicPr>
          <p:cNvPr id="395" name="Google Shape;395;p51"/>
          <p:cNvPicPr preferRelativeResize="0"/>
          <p:nvPr/>
        </p:nvPicPr>
        <p:blipFill>
          <a:blip r:embed="rId6">
            <a:alphaModFix/>
          </a:blip>
          <a:stretch>
            <a:fillRect/>
          </a:stretch>
        </p:blipFill>
        <p:spPr>
          <a:xfrm>
            <a:off x="4033399" y="768525"/>
            <a:ext cx="948875" cy="197600"/>
          </a:xfrm>
          <a:prstGeom prst="rect">
            <a:avLst/>
          </a:prstGeom>
          <a:noFill/>
          <a:ln>
            <a:noFill/>
          </a:ln>
        </p:spPr>
      </p:pic>
      <p:sp>
        <p:nvSpPr>
          <p:cNvPr id="396" name="Google Shape;396;p51"/>
          <p:cNvSpPr txBox="1"/>
          <p:nvPr/>
        </p:nvSpPr>
        <p:spPr>
          <a:xfrm>
            <a:off x="656025" y="1469663"/>
            <a:ext cx="7830000" cy="104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First of all we define </a:t>
            </a:r>
            <a:r>
              <a:rPr b="1" lang="pl" sz="1100">
                <a:latin typeface="Open Sans"/>
                <a:ea typeface="Open Sans"/>
                <a:cs typeface="Open Sans"/>
                <a:sym typeface="Open Sans"/>
              </a:rPr>
              <a:t>loss function</a:t>
            </a:r>
            <a:r>
              <a:rPr lang="pl" sz="1100">
                <a:latin typeface="Open Sans"/>
                <a:ea typeface="Open Sans"/>
                <a:cs typeface="Open Sans"/>
                <a:sym typeface="Open Sans"/>
              </a:rPr>
              <a:t> (</a:t>
            </a:r>
            <a:r>
              <a:rPr b="1" i="1" lang="pl" sz="1100">
                <a:latin typeface="Open Sans"/>
                <a:ea typeface="Open Sans"/>
                <a:cs typeface="Open Sans"/>
                <a:sym typeface="Open Sans"/>
              </a:rPr>
              <a:t>L</a:t>
            </a:r>
            <a:r>
              <a:rPr lang="pl" sz="1100">
                <a:latin typeface="Open Sans"/>
                <a:ea typeface="Open Sans"/>
                <a:cs typeface="Open Sans"/>
                <a:sym typeface="Open Sans"/>
              </a:rPr>
              <a:t>) - usually a function which measures the error between a single prediction and the corresponding actual value. For instance:</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grpSp>
        <p:nvGrpSpPr>
          <p:cNvPr id="397" name="Google Shape;397;p51"/>
          <p:cNvGrpSpPr/>
          <p:nvPr/>
        </p:nvGrpSpPr>
        <p:grpSpPr>
          <a:xfrm>
            <a:off x="657000" y="2606763"/>
            <a:ext cx="7830000" cy="2062500"/>
            <a:chOff x="657000" y="2606763"/>
            <a:chExt cx="7830000" cy="2062500"/>
          </a:xfrm>
        </p:grpSpPr>
        <p:pic>
          <p:nvPicPr>
            <p:cNvPr id="398" name="Google Shape;398;p51"/>
            <p:cNvPicPr preferRelativeResize="0"/>
            <p:nvPr/>
          </p:nvPicPr>
          <p:blipFill>
            <a:blip r:embed="rId7">
              <a:alphaModFix/>
            </a:blip>
            <a:stretch>
              <a:fillRect/>
            </a:stretch>
          </p:blipFill>
          <p:spPr>
            <a:xfrm>
              <a:off x="3127125" y="3428700"/>
              <a:ext cx="5284124" cy="754825"/>
            </a:xfrm>
            <a:prstGeom prst="rect">
              <a:avLst/>
            </a:prstGeom>
            <a:noFill/>
            <a:ln>
              <a:noFill/>
            </a:ln>
          </p:spPr>
        </p:pic>
        <p:sp>
          <p:nvSpPr>
            <p:cNvPr id="399" name="Google Shape;399;p51"/>
            <p:cNvSpPr txBox="1"/>
            <p:nvPr/>
          </p:nvSpPr>
          <p:spPr>
            <a:xfrm>
              <a:off x="657000" y="2606763"/>
              <a:ext cx="7830000" cy="2062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Based on that we can define more general object, which is </a:t>
              </a:r>
              <a:r>
                <a:rPr b="1" lang="pl" sz="1100">
                  <a:latin typeface="Open Sans"/>
                  <a:ea typeface="Open Sans"/>
                  <a:cs typeface="Open Sans"/>
                  <a:sym typeface="Open Sans"/>
                </a:rPr>
                <a:t>cost function </a:t>
              </a:r>
              <a:r>
                <a:rPr lang="pl" sz="1100">
                  <a:latin typeface="Open Sans"/>
                  <a:ea typeface="Open Sans"/>
                  <a:cs typeface="Open Sans"/>
                  <a:sym typeface="Open Sans"/>
                </a:rPr>
                <a:t>(</a:t>
              </a:r>
              <a:r>
                <a:rPr b="1" i="1" lang="pl" sz="1100">
                  <a:latin typeface="Open Sans"/>
                  <a:ea typeface="Open Sans"/>
                  <a:cs typeface="Open Sans"/>
                  <a:sym typeface="Open Sans"/>
                </a:rPr>
                <a:t>J</a:t>
              </a:r>
              <a:r>
                <a:rPr lang="pl" sz="1100">
                  <a:latin typeface="Open Sans"/>
                  <a:ea typeface="Open Sans"/>
                  <a:cs typeface="Open Sans"/>
                  <a:sym typeface="Open Sans"/>
                </a:rPr>
                <a:t>)</a:t>
              </a:r>
              <a:r>
                <a:rPr b="1" lang="pl" sz="1100">
                  <a:latin typeface="Open Sans"/>
                  <a:ea typeface="Open Sans"/>
                  <a:cs typeface="Open Sans"/>
                  <a:sym typeface="Open Sans"/>
                </a:rPr>
                <a:t> </a:t>
              </a:r>
              <a:r>
                <a:rPr lang="pl" sz="1100">
                  <a:latin typeface="Open Sans"/>
                  <a:ea typeface="Open Sans"/>
                  <a:cs typeface="Open Sans"/>
                  <a:sym typeface="Open Sans"/>
                </a:rPr>
                <a:t>- usually a function which measures the error between predictions and their actual values across the whole dataset. It might be a sum of loss functions over your training set plus some model complexity penalty (regularization). For instance:</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800">
                <a:latin typeface="Open Sans"/>
                <a:ea typeface="Open Sans"/>
                <a:cs typeface="Open Sans"/>
                <a:sym typeface="Open Sans"/>
              </a:endParaRPr>
            </a:p>
            <a:p>
              <a:pPr indent="0" lvl="0" marL="0" rtl="0" algn="just">
                <a:lnSpc>
                  <a:spcPct val="150000"/>
                </a:lnSpc>
                <a:spcBef>
                  <a:spcPts val="0"/>
                </a:spcBef>
                <a:spcAft>
                  <a:spcPts val="0"/>
                </a:spcAft>
                <a:buNone/>
              </a:pPr>
              <a:r>
                <a:rPr lang="pl" sz="1100">
                  <a:solidFill>
                    <a:schemeClr val="accent3"/>
                  </a:solidFill>
                  <a:latin typeface="Open Sans"/>
                  <a:ea typeface="Open Sans"/>
                  <a:cs typeface="Open Sans"/>
                  <a:sym typeface="Open Sans"/>
                </a:rPr>
                <a:t>Model training is about </a:t>
              </a:r>
              <a:r>
                <a:rPr b="1" lang="pl" sz="1100">
                  <a:solidFill>
                    <a:schemeClr val="accent3"/>
                  </a:solidFill>
                  <a:latin typeface="Open Sans"/>
                  <a:ea typeface="Open Sans"/>
                  <a:cs typeface="Open Sans"/>
                  <a:sym typeface="Open Sans"/>
                </a:rPr>
                <a:t>minimizing </a:t>
              </a:r>
              <a:r>
                <a:rPr lang="pl" sz="1100">
                  <a:solidFill>
                    <a:schemeClr val="accent3"/>
                  </a:solidFill>
                  <a:latin typeface="Open Sans"/>
                  <a:ea typeface="Open Sans"/>
                  <a:cs typeface="Open Sans"/>
                  <a:sym typeface="Open Sans"/>
                </a:rPr>
                <a:t>the cost function!</a:t>
              </a:r>
              <a:endParaRPr sz="1100">
                <a:solidFill>
                  <a:schemeClr val="accent3"/>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cxnSp>
        <p:nvCxnSpPr>
          <p:cNvPr id="404" name="Google Shape;404;p5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05" name="Google Shape;405;p5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06" name="Google Shape;406;p5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07" name="Google Shape;407;p52"/>
          <p:cNvSpPr txBox="1"/>
          <p:nvPr/>
        </p:nvSpPr>
        <p:spPr>
          <a:xfrm>
            <a:off x="657000" y="739925"/>
            <a:ext cx="7830000" cy="3417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Cost function directly influences our estimator </a:t>
            </a:r>
            <a:r>
              <a:rPr b="1" i="1" lang="pl" sz="1200">
                <a:latin typeface="Open Sans"/>
                <a:ea typeface="Open Sans"/>
                <a:cs typeface="Open Sans"/>
                <a:sym typeface="Open Sans"/>
              </a:rPr>
              <a:t>f(X)</a:t>
            </a:r>
            <a:r>
              <a:rPr i="1" lang="pl" sz="1200">
                <a:latin typeface="Open Sans"/>
                <a:ea typeface="Open Sans"/>
                <a:cs typeface="Open Sans"/>
                <a:sym typeface="Open Sans"/>
              </a:rPr>
              <a:t>. </a:t>
            </a:r>
            <a:r>
              <a:rPr lang="pl" sz="1200">
                <a:latin typeface="Open Sans"/>
                <a:ea typeface="Open Sans"/>
                <a:cs typeface="Open Sans"/>
                <a:sym typeface="Open Sans"/>
              </a:rPr>
              <a:t>Thus, when we choose this function, we should (possibly) ensure that our estimator is </a:t>
            </a:r>
            <a:r>
              <a:rPr b="1" lang="pl" sz="1200">
                <a:latin typeface="Open Sans"/>
                <a:ea typeface="Open Sans"/>
                <a:cs typeface="Open Sans"/>
                <a:sym typeface="Open Sans"/>
              </a:rPr>
              <a:t>unbiased</a:t>
            </a:r>
            <a:r>
              <a:rPr lang="pl" sz="1200">
                <a:latin typeface="Open Sans"/>
                <a:ea typeface="Open Sans"/>
                <a:cs typeface="Open Sans"/>
                <a:sym typeface="Open Sans"/>
              </a:rPr>
              <a:t>:                 and </a:t>
            </a:r>
            <a:r>
              <a:rPr b="1" lang="pl" sz="1200">
                <a:latin typeface="Open Sans"/>
                <a:ea typeface="Open Sans"/>
                <a:cs typeface="Open Sans"/>
                <a:sym typeface="Open Sans"/>
              </a:rPr>
              <a:t>efficient</a:t>
            </a:r>
            <a:r>
              <a:rPr lang="pl" sz="1200">
                <a:latin typeface="Open Sans"/>
                <a:ea typeface="Open Sans"/>
                <a:cs typeface="Open Sans"/>
                <a:sym typeface="Open Sans"/>
              </a:rPr>
              <a:t>: estimator with the smallest variance. In the best situation, we obtain a minimum-variance unbiased estimator (MVUE).</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In addition, due to optimisation algorithms (based on </a:t>
            </a:r>
            <a:r>
              <a:rPr b="1" lang="pl" sz="1200">
                <a:latin typeface="Open Sans"/>
                <a:ea typeface="Open Sans"/>
                <a:cs typeface="Open Sans"/>
                <a:sym typeface="Open Sans"/>
              </a:rPr>
              <a:t>differentiation</a:t>
            </a:r>
            <a:r>
              <a:rPr lang="pl" sz="1200">
                <a:latin typeface="Open Sans"/>
                <a:ea typeface="Open Sans"/>
                <a:cs typeface="Open Sans"/>
                <a:sym typeface="Open Sans"/>
              </a:rPr>
              <a:t>), the cost function should be </a:t>
            </a:r>
            <a:r>
              <a:rPr b="1" lang="pl" sz="1200">
                <a:latin typeface="Open Sans"/>
                <a:ea typeface="Open Sans"/>
                <a:cs typeface="Open Sans"/>
                <a:sym typeface="Open Sans"/>
              </a:rPr>
              <a:t>convex </a:t>
            </a:r>
            <a:r>
              <a:rPr lang="pl" sz="1200">
                <a:latin typeface="Open Sans"/>
                <a:ea typeface="Open Sans"/>
                <a:cs typeface="Open Sans"/>
                <a:sym typeface="Open Sans"/>
              </a:rPr>
              <a:t>and it is good if it is </a:t>
            </a:r>
            <a:r>
              <a:rPr b="1" lang="pl" sz="1200">
                <a:latin typeface="Open Sans"/>
                <a:ea typeface="Open Sans"/>
                <a:cs typeface="Open Sans"/>
                <a:sym typeface="Open Sans"/>
              </a:rPr>
              <a:t>smooth </a:t>
            </a:r>
            <a:r>
              <a:rPr lang="pl" sz="1200">
                <a:latin typeface="Open Sans"/>
                <a:ea typeface="Open Sans"/>
                <a:cs typeface="Open Sans"/>
                <a:sym typeface="Open Sans"/>
              </a:rPr>
              <a:t>(continuous and differentiable). </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Last but not least, it is always important to consider whether our cost function reflects </a:t>
            </a:r>
            <a:r>
              <a:rPr b="1" lang="pl" sz="1200">
                <a:latin typeface="Open Sans"/>
                <a:ea typeface="Open Sans"/>
                <a:cs typeface="Open Sans"/>
                <a:sym typeface="Open Sans"/>
              </a:rPr>
              <a:t>the real cost of prediction errors</a:t>
            </a:r>
            <a:r>
              <a:rPr lang="pl" sz="1200">
                <a:latin typeface="Open Sans"/>
                <a:ea typeface="Open Sans"/>
                <a:cs typeface="Open Sans"/>
                <a:sym typeface="Open Sans"/>
              </a:rPr>
              <a:t> in the context of the research/modelling objective. It is worth considering whether it is more costly to overestimate or underestimate our problem (asymmetry) (e.g. whether it is better to employ more people in the shop for the Christmas peak, or whether it is better not to overestimate this number).</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p:txBody>
      </p:sp>
      <p:sp>
        <p:nvSpPr>
          <p:cNvPr id="408" name="Google Shape;408;p52"/>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Machine learning model </a:t>
            </a:r>
            <a:r>
              <a:rPr lang="pl" sz="2000">
                <a:latin typeface="Open Sans"/>
                <a:ea typeface="Open Sans"/>
                <a:cs typeface="Open Sans"/>
                <a:sym typeface="Open Sans"/>
              </a:rPr>
              <a:t>- cost function properties</a:t>
            </a:r>
            <a:endParaRPr sz="2000">
              <a:latin typeface="Open Sans"/>
              <a:ea typeface="Open Sans"/>
              <a:cs typeface="Open Sans"/>
              <a:sym typeface="Open Sans"/>
            </a:endParaRPr>
          </a:p>
        </p:txBody>
      </p:sp>
      <p:pic>
        <p:nvPicPr>
          <p:cNvPr id="409" name="Google Shape;409;p52"/>
          <p:cNvPicPr preferRelativeResize="0"/>
          <p:nvPr/>
        </p:nvPicPr>
        <p:blipFill>
          <a:blip r:embed="rId4">
            <a:alphaModFix/>
          </a:blip>
          <a:stretch>
            <a:fillRect/>
          </a:stretch>
        </p:blipFill>
        <p:spPr>
          <a:xfrm>
            <a:off x="4472250" y="1062000"/>
            <a:ext cx="778725" cy="24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cxnSp>
        <p:nvCxnSpPr>
          <p:cNvPr id="414" name="Google Shape;414;p5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15" name="Google Shape;415;p5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16" name="Google Shape;416;p5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17" name="Google Shape;417;p53"/>
          <p:cNvSpPr txBox="1"/>
          <p:nvPr/>
        </p:nvSpPr>
        <p:spPr>
          <a:xfrm>
            <a:off x="657000" y="739925"/>
            <a:ext cx="6368400" cy="1131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Once we have defined the cost function, we can generally take its derivative with respect to the parameters (weights), set it to zero, and solve for the parameters to get the perfect global solution (FOC). However, for most functions this is impossible!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p:txBody>
      </p:sp>
      <p:sp>
        <p:nvSpPr>
          <p:cNvPr id="418" name="Google Shape;418;p53"/>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Machine learning model </a:t>
            </a:r>
            <a:r>
              <a:rPr lang="pl" sz="2000">
                <a:latin typeface="Open Sans"/>
                <a:ea typeface="Open Sans"/>
                <a:cs typeface="Open Sans"/>
                <a:sym typeface="Open Sans"/>
              </a:rPr>
              <a:t>- idea of gradient descent</a:t>
            </a:r>
            <a:endParaRPr sz="2000">
              <a:latin typeface="Open Sans"/>
              <a:ea typeface="Open Sans"/>
              <a:cs typeface="Open Sans"/>
              <a:sym typeface="Open Sans"/>
            </a:endParaRPr>
          </a:p>
        </p:txBody>
      </p:sp>
      <p:pic>
        <p:nvPicPr>
          <p:cNvPr id="419" name="Google Shape;419;p53"/>
          <p:cNvPicPr preferRelativeResize="0"/>
          <p:nvPr/>
        </p:nvPicPr>
        <p:blipFill>
          <a:blip r:embed="rId4">
            <a:alphaModFix/>
          </a:blip>
          <a:stretch>
            <a:fillRect/>
          </a:stretch>
        </p:blipFill>
        <p:spPr>
          <a:xfrm>
            <a:off x="7025400" y="839275"/>
            <a:ext cx="1910225" cy="1475651"/>
          </a:xfrm>
          <a:prstGeom prst="rect">
            <a:avLst/>
          </a:prstGeom>
          <a:noFill/>
          <a:ln>
            <a:noFill/>
          </a:ln>
        </p:spPr>
      </p:pic>
      <p:sp>
        <p:nvSpPr>
          <p:cNvPr id="420" name="Google Shape;420;p53"/>
          <p:cNvSpPr txBox="1"/>
          <p:nvPr/>
        </p:nvSpPr>
        <p:spPr>
          <a:xfrm>
            <a:off x="657000" y="1576800"/>
            <a:ext cx="6205800" cy="1116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Therefore, we have to use an alternative (local) optimisation method which is the </a:t>
            </a:r>
            <a:r>
              <a:rPr b="1" lang="pl" sz="1100">
                <a:latin typeface="Open Sans"/>
                <a:ea typeface="Open Sans"/>
                <a:cs typeface="Open Sans"/>
                <a:sym typeface="Open Sans"/>
              </a:rPr>
              <a:t>gradient descent </a:t>
            </a:r>
            <a:r>
              <a:rPr lang="pl" sz="1100">
                <a:latin typeface="Open Sans"/>
                <a:ea typeface="Open Sans"/>
                <a:cs typeface="Open Sans"/>
                <a:sym typeface="Open Sans"/>
              </a:rPr>
              <a:t>algorithm. General idea of gradient descent is as follows: [1] we define surface created by the objective function (we don't know what it looks like in general); [2]  we follow the direction of the slope of this function [1] downhill until we reach a valley.</a:t>
            </a:r>
            <a:endParaRPr sz="1100"/>
          </a:p>
        </p:txBody>
      </p:sp>
      <p:sp>
        <p:nvSpPr>
          <p:cNvPr id="421" name="Google Shape;421;p53"/>
          <p:cNvSpPr txBox="1"/>
          <p:nvPr/>
        </p:nvSpPr>
        <p:spPr>
          <a:xfrm>
            <a:off x="7089125" y="2314913"/>
            <a:ext cx="19101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PaperspaceBlog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422" name="Google Shape;422;p53"/>
          <p:cNvPicPr preferRelativeResize="0"/>
          <p:nvPr/>
        </p:nvPicPr>
        <p:blipFill>
          <a:blip r:embed="rId6">
            <a:alphaModFix/>
          </a:blip>
          <a:stretch>
            <a:fillRect/>
          </a:stretch>
        </p:blipFill>
        <p:spPr>
          <a:xfrm>
            <a:off x="5950475" y="2580850"/>
            <a:ext cx="2588431" cy="1941338"/>
          </a:xfrm>
          <a:prstGeom prst="rect">
            <a:avLst/>
          </a:prstGeom>
          <a:noFill/>
          <a:ln>
            <a:noFill/>
          </a:ln>
        </p:spPr>
      </p:pic>
      <p:pic>
        <p:nvPicPr>
          <p:cNvPr id="423" name="Google Shape;423;p53"/>
          <p:cNvPicPr preferRelativeResize="0"/>
          <p:nvPr/>
        </p:nvPicPr>
        <p:blipFill rotWithShape="1">
          <a:blip r:embed="rId7">
            <a:alphaModFix/>
          </a:blip>
          <a:srcRect b="0" l="16174" r="12130" t="0"/>
          <a:stretch/>
        </p:blipFill>
        <p:spPr>
          <a:xfrm>
            <a:off x="700425" y="2705563"/>
            <a:ext cx="2335674" cy="1863150"/>
          </a:xfrm>
          <a:prstGeom prst="rect">
            <a:avLst/>
          </a:prstGeom>
          <a:noFill/>
          <a:ln>
            <a:noFill/>
          </a:ln>
        </p:spPr>
      </p:pic>
      <p:pic>
        <p:nvPicPr>
          <p:cNvPr id="424" name="Google Shape;424;p53"/>
          <p:cNvPicPr preferRelativeResize="0"/>
          <p:nvPr/>
        </p:nvPicPr>
        <p:blipFill rotWithShape="1">
          <a:blip r:embed="rId8">
            <a:alphaModFix/>
          </a:blip>
          <a:srcRect b="0" l="16499" r="11386" t="0"/>
          <a:stretch/>
        </p:blipFill>
        <p:spPr>
          <a:xfrm>
            <a:off x="3334813" y="2733300"/>
            <a:ext cx="2419624" cy="183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cxnSp>
        <p:nvCxnSpPr>
          <p:cNvPr id="144" name="Google Shape;144;p2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45" name="Google Shape;145;p2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46" name="Google Shape;146;p2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47" name="Google Shape;147;p2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Meet your lecturers</a:t>
            </a:r>
            <a:endParaRPr b="1" sz="2000">
              <a:latin typeface="Open Sans"/>
              <a:ea typeface="Open Sans"/>
              <a:cs typeface="Open Sans"/>
              <a:sym typeface="Open Sans"/>
            </a:endParaRPr>
          </a:p>
        </p:txBody>
      </p:sp>
      <p:pic>
        <p:nvPicPr>
          <p:cNvPr id="148" name="Google Shape;148;p27"/>
          <p:cNvPicPr preferRelativeResize="0"/>
          <p:nvPr/>
        </p:nvPicPr>
        <p:blipFill>
          <a:blip r:embed="rId4">
            <a:alphaModFix/>
          </a:blip>
          <a:stretch>
            <a:fillRect/>
          </a:stretch>
        </p:blipFill>
        <p:spPr>
          <a:xfrm>
            <a:off x="5114682" y="981188"/>
            <a:ext cx="1911600" cy="1911600"/>
          </a:xfrm>
          <a:prstGeom prst="ellipse">
            <a:avLst/>
          </a:prstGeom>
          <a:noFill/>
          <a:ln>
            <a:noFill/>
          </a:ln>
        </p:spPr>
      </p:pic>
      <p:sp>
        <p:nvSpPr>
          <p:cNvPr id="149" name="Google Shape;149;p27"/>
          <p:cNvSpPr txBox="1"/>
          <p:nvPr/>
        </p:nvSpPr>
        <p:spPr>
          <a:xfrm>
            <a:off x="2097863" y="2977213"/>
            <a:ext cx="112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200">
                <a:latin typeface="Open Sans"/>
                <a:ea typeface="Open Sans"/>
                <a:cs typeface="Open Sans"/>
                <a:sym typeface="Open Sans"/>
              </a:rPr>
              <a:t>Szymon Lis</a:t>
            </a:r>
            <a:endParaRPr b="1" sz="1200">
              <a:latin typeface="Open Sans"/>
              <a:ea typeface="Open Sans"/>
              <a:cs typeface="Open Sans"/>
              <a:sym typeface="Open Sans"/>
            </a:endParaRPr>
          </a:p>
        </p:txBody>
      </p:sp>
      <p:sp>
        <p:nvSpPr>
          <p:cNvPr id="150" name="Google Shape;150;p27"/>
          <p:cNvSpPr txBox="1"/>
          <p:nvPr/>
        </p:nvSpPr>
        <p:spPr>
          <a:xfrm>
            <a:off x="5400888" y="2977213"/>
            <a:ext cx="16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200">
                <a:latin typeface="Open Sans"/>
                <a:ea typeface="Open Sans"/>
                <a:cs typeface="Open Sans"/>
                <a:sym typeface="Open Sans"/>
              </a:rPr>
              <a:t>Michał Woźniak</a:t>
            </a:r>
            <a:endParaRPr b="1" sz="1200">
              <a:latin typeface="Open Sans"/>
              <a:ea typeface="Open Sans"/>
              <a:cs typeface="Open Sans"/>
              <a:sym typeface="Open Sans"/>
            </a:endParaRPr>
          </a:p>
        </p:txBody>
      </p:sp>
      <p:sp>
        <p:nvSpPr>
          <p:cNvPr id="151" name="Google Shape;151;p27"/>
          <p:cNvSpPr txBox="1"/>
          <p:nvPr/>
        </p:nvSpPr>
        <p:spPr>
          <a:xfrm>
            <a:off x="4886288" y="3361900"/>
            <a:ext cx="3190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l" sz="1000">
                <a:latin typeface="Open Sans"/>
                <a:ea typeface="Open Sans"/>
                <a:cs typeface="Open Sans"/>
                <a:sym typeface="Open Sans"/>
              </a:rPr>
              <a:t>E-mail: </a:t>
            </a:r>
            <a:r>
              <a:rPr lang="pl" sz="1000" u="sng">
                <a:solidFill>
                  <a:schemeClr val="hlink"/>
                </a:solidFill>
                <a:latin typeface="Open Sans"/>
                <a:ea typeface="Open Sans"/>
                <a:cs typeface="Open Sans"/>
                <a:sym typeface="Open Sans"/>
                <a:hlinkClick r:id="rId5"/>
              </a:rPr>
              <a:t>mj.wozniak9@uw.edu.pl</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lang="pl" sz="1000">
                <a:latin typeface="Open Sans"/>
                <a:ea typeface="Open Sans"/>
                <a:cs typeface="Open Sans"/>
                <a:sym typeface="Open Sans"/>
              </a:rPr>
              <a:t>LinkedIn: </a:t>
            </a:r>
            <a:r>
              <a:rPr lang="pl" sz="1000" u="sng">
                <a:solidFill>
                  <a:schemeClr val="hlink"/>
                </a:solidFill>
                <a:latin typeface="Open Sans"/>
                <a:ea typeface="Open Sans"/>
                <a:cs typeface="Open Sans"/>
                <a:sym typeface="Open Sans"/>
                <a:hlinkClick r:id="rId6"/>
              </a:rPr>
              <a:t>www.linkedin.com/in/mjwozniak</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lang="pl" sz="1000">
                <a:latin typeface="Open Sans"/>
                <a:ea typeface="Open Sans"/>
                <a:cs typeface="Open Sans"/>
                <a:sym typeface="Open Sans"/>
              </a:rPr>
              <a:t>Scholar profiles: </a:t>
            </a:r>
            <a:r>
              <a:rPr lang="pl" sz="1000" u="sng">
                <a:solidFill>
                  <a:schemeClr val="hlink"/>
                </a:solidFill>
                <a:latin typeface="Open Sans"/>
                <a:ea typeface="Open Sans"/>
                <a:cs typeface="Open Sans"/>
                <a:sym typeface="Open Sans"/>
                <a:hlinkClick r:id="rId7"/>
              </a:rPr>
              <a:t>https://linktr.ee/michalwozniak</a:t>
            </a:r>
            <a:endParaRPr sz="1000">
              <a:latin typeface="Open Sans"/>
              <a:ea typeface="Open Sans"/>
              <a:cs typeface="Open Sans"/>
              <a:sym typeface="Open Sans"/>
            </a:endParaRPr>
          </a:p>
        </p:txBody>
      </p:sp>
      <p:sp>
        <p:nvSpPr>
          <p:cNvPr id="152" name="Google Shape;152;p27"/>
          <p:cNvSpPr txBox="1"/>
          <p:nvPr/>
        </p:nvSpPr>
        <p:spPr>
          <a:xfrm>
            <a:off x="1064963" y="3361663"/>
            <a:ext cx="3190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l" sz="1000">
                <a:latin typeface="Open Sans"/>
                <a:ea typeface="Open Sans"/>
                <a:cs typeface="Open Sans"/>
                <a:sym typeface="Open Sans"/>
              </a:rPr>
              <a:t>E-mail: </a:t>
            </a:r>
            <a:r>
              <a:rPr lang="pl" sz="1000" u="sng">
                <a:solidFill>
                  <a:schemeClr val="hlink"/>
                </a:solidFill>
                <a:latin typeface="Open Sans"/>
                <a:ea typeface="Open Sans"/>
                <a:cs typeface="Open Sans"/>
                <a:sym typeface="Open Sans"/>
                <a:hlinkClick r:id="rId8"/>
              </a:rPr>
              <a:t>sm.lis@student.uw.edu.pl</a:t>
            </a:r>
            <a:endParaRPr sz="1000">
              <a:latin typeface="Open Sans"/>
              <a:ea typeface="Open Sans"/>
              <a:cs typeface="Open Sans"/>
              <a:sym typeface="Open Sans"/>
            </a:endParaRPr>
          </a:p>
          <a:p>
            <a:pPr indent="0" lvl="0" marL="0" rtl="0" algn="l">
              <a:lnSpc>
                <a:spcPct val="150000"/>
              </a:lnSpc>
              <a:spcBef>
                <a:spcPts val="0"/>
              </a:spcBef>
              <a:spcAft>
                <a:spcPts val="0"/>
              </a:spcAft>
              <a:buNone/>
            </a:pPr>
            <a:r>
              <a:t/>
            </a:r>
            <a:endParaRPr sz="1000">
              <a:latin typeface="Open Sans"/>
              <a:ea typeface="Open Sans"/>
              <a:cs typeface="Open Sans"/>
              <a:sym typeface="Open Sans"/>
            </a:endParaRPr>
          </a:p>
        </p:txBody>
      </p:sp>
      <p:pic>
        <p:nvPicPr>
          <p:cNvPr id="153" name="Google Shape;153;p27"/>
          <p:cNvPicPr preferRelativeResize="0"/>
          <p:nvPr/>
        </p:nvPicPr>
        <p:blipFill rotWithShape="1">
          <a:blip r:embed="rId9">
            <a:alphaModFix/>
          </a:blip>
          <a:srcRect b="4333" l="0" r="0" t="0"/>
          <a:stretch/>
        </p:blipFill>
        <p:spPr>
          <a:xfrm>
            <a:off x="1768325" y="944525"/>
            <a:ext cx="1784100" cy="1948200"/>
          </a:xfrm>
          <a:prstGeom prst="flowChartConnector">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cxnSp>
        <p:nvCxnSpPr>
          <p:cNvPr id="429" name="Google Shape;429;p5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30" name="Google Shape;430;p5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31" name="Google Shape;431;p5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32" name="Google Shape;432;p54"/>
          <p:cNvSpPr txBox="1"/>
          <p:nvPr/>
        </p:nvSpPr>
        <p:spPr>
          <a:xfrm>
            <a:off x="657000" y="739925"/>
            <a:ext cx="7472100" cy="86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First of all, let's recall the simplified definition of a </a:t>
            </a:r>
            <a:r>
              <a:rPr b="1" lang="pl" sz="1100">
                <a:latin typeface="Open Sans"/>
                <a:ea typeface="Open Sans"/>
                <a:cs typeface="Open Sans"/>
                <a:sym typeface="Open Sans"/>
              </a:rPr>
              <a:t>gradient</a:t>
            </a:r>
            <a:r>
              <a:rPr lang="pl" sz="1100">
                <a:latin typeface="Open Sans"/>
                <a:ea typeface="Open Sans"/>
                <a:cs typeface="Open Sans"/>
                <a:sym typeface="Open Sans"/>
              </a:rPr>
              <a:t>. The gradient is the a vector whose coordinates consist of the partial derivatives of the parameters:                                                             . The gradient vector can be interpreted as the "direction and rate of fastest increase".</a:t>
            </a:r>
            <a:endParaRPr sz="1200">
              <a:latin typeface="Open Sans"/>
              <a:ea typeface="Open Sans"/>
              <a:cs typeface="Open Sans"/>
              <a:sym typeface="Open Sans"/>
            </a:endParaRPr>
          </a:p>
        </p:txBody>
      </p:sp>
      <p:sp>
        <p:nvSpPr>
          <p:cNvPr id="433" name="Google Shape;433;p54"/>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Machine learning model </a:t>
            </a:r>
            <a:r>
              <a:rPr lang="pl" sz="2000">
                <a:latin typeface="Open Sans"/>
                <a:ea typeface="Open Sans"/>
                <a:cs typeface="Open Sans"/>
                <a:sym typeface="Open Sans"/>
              </a:rPr>
              <a:t>- gradient descent formally</a:t>
            </a:r>
            <a:endParaRPr sz="2000">
              <a:latin typeface="Open Sans"/>
              <a:ea typeface="Open Sans"/>
              <a:cs typeface="Open Sans"/>
              <a:sym typeface="Open Sans"/>
            </a:endParaRPr>
          </a:p>
        </p:txBody>
      </p:sp>
      <p:pic>
        <p:nvPicPr>
          <p:cNvPr id="434" name="Google Shape;434;p54"/>
          <p:cNvPicPr preferRelativeResize="0"/>
          <p:nvPr/>
        </p:nvPicPr>
        <p:blipFill rotWithShape="1">
          <a:blip r:embed="rId4">
            <a:alphaModFix/>
          </a:blip>
          <a:srcRect b="16026" l="0" r="0" t="9877"/>
          <a:stretch/>
        </p:blipFill>
        <p:spPr>
          <a:xfrm>
            <a:off x="4221925" y="1014975"/>
            <a:ext cx="2178400" cy="311825"/>
          </a:xfrm>
          <a:prstGeom prst="rect">
            <a:avLst/>
          </a:prstGeom>
          <a:noFill/>
          <a:ln>
            <a:noFill/>
          </a:ln>
        </p:spPr>
      </p:pic>
      <p:grpSp>
        <p:nvGrpSpPr>
          <p:cNvPr id="435" name="Google Shape;435;p54"/>
          <p:cNvGrpSpPr/>
          <p:nvPr/>
        </p:nvGrpSpPr>
        <p:grpSpPr>
          <a:xfrm>
            <a:off x="656025" y="1621667"/>
            <a:ext cx="7472100" cy="1124700"/>
            <a:chOff x="656025" y="1621667"/>
            <a:chExt cx="7472100" cy="1124700"/>
          </a:xfrm>
        </p:grpSpPr>
        <p:sp>
          <p:nvSpPr>
            <p:cNvPr id="436" name="Google Shape;436;p54"/>
            <p:cNvSpPr txBox="1"/>
            <p:nvPr/>
          </p:nvSpPr>
          <p:spPr>
            <a:xfrm>
              <a:off x="656025" y="1621667"/>
              <a:ext cx="7472100" cy="1124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Now we define </a:t>
              </a:r>
              <a:r>
                <a:rPr b="1" lang="pl" sz="1100">
                  <a:latin typeface="Open Sans"/>
                  <a:ea typeface="Open Sans"/>
                  <a:cs typeface="Open Sans"/>
                  <a:sym typeface="Open Sans"/>
                </a:rPr>
                <a:t>gradient descent </a:t>
              </a:r>
              <a:r>
                <a:rPr lang="pl" sz="1100">
                  <a:latin typeface="Open Sans"/>
                  <a:ea typeface="Open Sans"/>
                  <a:cs typeface="Open Sans"/>
                  <a:sym typeface="Open Sans"/>
                </a:rPr>
                <a:t>optimization algorithm. Gradient descent is a way to minimize an objective function </a:t>
              </a:r>
              <a:r>
                <a:rPr lang="pl" sz="1000">
                  <a:solidFill>
                    <a:srgbClr val="222222"/>
                  </a:solidFill>
                </a:rPr>
                <a:t>        </a:t>
              </a:r>
              <a:r>
                <a:rPr lang="pl" sz="1100">
                  <a:latin typeface="Open Sans"/>
                  <a:ea typeface="Open Sans"/>
                  <a:cs typeface="Open Sans"/>
                  <a:sym typeface="Open Sans"/>
                </a:rPr>
                <a:t>parameterized by a model's parameters                 by updating the parameters in the opposite direction of the gradient of the objective function                  w.r.t. to the parameters. Additionally, we have to define  learning rate        which  determines the size of the steps we take to reach a (local) minimum.</a:t>
              </a:r>
              <a:endParaRPr sz="1100">
                <a:latin typeface="Open Sans"/>
                <a:ea typeface="Open Sans"/>
                <a:cs typeface="Open Sans"/>
                <a:sym typeface="Open Sans"/>
              </a:endParaRPr>
            </a:p>
            <a:p>
              <a:pPr indent="0" lvl="0" marL="457200" rtl="0" algn="just">
                <a:lnSpc>
                  <a:spcPct val="150000"/>
                </a:lnSpc>
                <a:spcBef>
                  <a:spcPts val="0"/>
                </a:spcBef>
                <a:spcAft>
                  <a:spcPts val="0"/>
                </a:spcAft>
                <a:buNone/>
              </a:pPr>
              <a:r>
                <a:t/>
              </a:r>
              <a:endParaRPr sz="1100">
                <a:latin typeface="Open Sans"/>
                <a:ea typeface="Open Sans"/>
                <a:cs typeface="Open Sans"/>
                <a:sym typeface="Open Sans"/>
              </a:endParaRPr>
            </a:p>
          </p:txBody>
        </p:sp>
        <p:pic>
          <p:nvPicPr>
            <p:cNvPr id="437" name="Google Shape;437;p54" title="[34,34,34,&quot;https://www.codecogs.com/eqnedit.php?latex=J(%5Ctheta)#0&quot;]"/>
            <p:cNvPicPr preferRelativeResize="0"/>
            <p:nvPr/>
          </p:nvPicPr>
          <p:blipFill>
            <a:blip r:embed="rId5">
              <a:alphaModFix/>
            </a:blip>
            <a:stretch>
              <a:fillRect/>
            </a:stretch>
          </p:blipFill>
          <p:spPr>
            <a:xfrm>
              <a:off x="1343275" y="1940775"/>
              <a:ext cx="291050" cy="169225"/>
            </a:xfrm>
            <a:prstGeom prst="rect">
              <a:avLst/>
            </a:prstGeom>
            <a:noFill/>
            <a:ln>
              <a:noFill/>
            </a:ln>
          </p:spPr>
        </p:pic>
        <p:pic>
          <p:nvPicPr>
            <p:cNvPr id="438" name="Google Shape;438;p54" title="[34,34,34,&quot;https://www.codecogs.com/eqnedit.php?latex=%5Ctheta%20%5Cin%20R%5Ed#0&quot;]"/>
            <p:cNvPicPr preferRelativeResize="0"/>
            <p:nvPr/>
          </p:nvPicPr>
          <p:blipFill>
            <a:blip r:embed="rId6">
              <a:alphaModFix/>
            </a:blip>
            <a:stretch>
              <a:fillRect/>
            </a:stretch>
          </p:blipFill>
          <p:spPr>
            <a:xfrm>
              <a:off x="4509175" y="1940799"/>
              <a:ext cx="528006" cy="169200"/>
            </a:xfrm>
            <a:prstGeom prst="rect">
              <a:avLst/>
            </a:prstGeom>
            <a:noFill/>
            <a:ln>
              <a:noFill/>
            </a:ln>
          </p:spPr>
        </p:pic>
        <p:pic>
          <p:nvPicPr>
            <p:cNvPr id="439" name="Google Shape;439;p54"/>
            <p:cNvPicPr preferRelativeResize="0"/>
            <p:nvPr/>
          </p:nvPicPr>
          <p:blipFill>
            <a:blip r:embed="rId7">
              <a:alphaModFix/>
            </a:blip>
            <a:stretch>
              <a:fillRect/>
            </a:stretch>
          </p:blipFill>
          <p:spPr>
            <a:xfrm>
              <a:off x="4092100" y="2209810"/>
              <a:ext cx="599925" cy="169200"/>
            </a:xfrm>
            <a:prstGeom prst="rect">
              <a:avLst/>
            </a:prstGeom>
            <a:noFill/>
            <a:ln>
              <a:noFill/>
            </a:ln>
          </p:spPr>
        </p:pic>
        <p:pic>
          <p:nvPicPr>
            <p:cNvPr id="440" name="Google Shape;440;p54"/>
            <p:cNvPicPr preferRelativeResize="0"/>
            <p:nvPr/>
          </p:nvPicPr>
          <p:blipFill>
            <a:blip r:embed="rId8">
              <a:alphaModFix/>
            </a:blip>
            <a:stretch>
              <a:fillRect/>
            </a:stretch>
          </p:blipFill>
          <p:spPr>
            <a:xfrm>
              <a:off x="2147675" y="2499750"/>
              <a:ext cx="106560" cy="144000"/>
            </a:xfrm>
            <a:prstGeom prst="rect">
              <a:avLst/>
            </a:prstGeom>
            <a:noFill/>
            <a:ln>
              <a:noFill/>
            </a:ln>
          </p:spPr>
        </p:pic>
      </p:grpSp>
      <p:grpSp>
        <p:nvGrpSpPr>
          <p:cNvPr id="441" name="Google Shape;441;p54"/>
          <p:cNvGrpSpPr/>
          <p:nvPr/>
        </p:nvGrpSpPr>
        <p:grpSpPr>
          <a:xfrm>
            <a:off x="656988" y="2716688"/>
            <a:ext cx="8043936" cy="2871600"/>
            <a:chOff x="656988" y="2716688"/>
            <a:chExt cx="8043936" cy="2871600"/>
          </a:xfrm>
        </p:grpSpPr>
        <p:sp>
          <p:nvSpPr>
            <p:cNvPr id="442" name="Google Shape;442;p54"/>
            <p:cNvSpPr txBox="1"/>
            <p:nvPr/>
          </p:nvSpPr>
          <p:spPr>
            <a:xfrm>
              <a:off x="5749975" y="4281350"/>
              <a:ext cx="2950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[sources: </a:t>
              </a:r>
              <a:r>
                <a:rPr lang="pl" sz="900" u="sng">
                  <a:solidFill>
                    <a:schemeClr val="hlink"/>
                  </a:solidFill>
                  <a:latin typeface="Open Sans"/>
                  <a:ea typeface="Open Sans"/>
                  <a:cs typeface="Open Sans"/>
                  <a:sym typeface="Open Sans"/>
                  <a:hlinkClick r:id="rId9"/>
                </a:rPr>
                <a:t>Sebastian Ruder blog</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10"/>
                </a:rPr>
                <a:t>Stanford CS 229</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443" name="Google Shape;443;p54"/>
            <p:cNvPicPr preferRelativeResize="0"/>
            <p:nvPr/>
          </p:nvPicPr>
          <p:blipFill>
            <a:blip r:embed="rId11">
              <a:alphaModFix/>
            </a:blip>
            <a:stretch>
              <a:fillRect/>
            </a:stretch>
          </p:blipFill>
          <p:spPr>
            <a:xfrm>
              <a:off x="3422050" y="3076400"/>
              <a:ext cx="90000" cy="144000"/>
            </a:xfrm>
            <a:prstGeom prst="rect">
              <a:avLst/>
            </a:prstGeom>
            <a:noFill/>
            <a:ln>
              <a:noFill/>
            </a:ln>
          </p:spPr>
        </p:pic>
        <p:pic>
          <p:nvPicPr>
            <p:cNvPr id="444" name="Google Shape;444;p54"/>
            <p:cNvPicPr preferRelativeResize="0"/>
            <p:nvPr/>
          </p:nvPicPr>
          <p:blipFill>
            <a:blip r:embed="rId12">
              <a:alphaModFix/>
            </a:blip>
            <a:stretch>
              <a:fillRect/>
            </a:stretch>
          </p:blipFill>
          <p:spPr>
            <a:xfrm>
              <a:off x="4311024" y="3555800"/>
              <a:ext cx="1438950" cy="230725"/>
            </a:xfrm>
            <a:prstGeom prst="rect">
              <a:avLst/>
            </a:prstGeom>
            <a:noFill/>
            <a:ln>
              <a:noFill/>
            </a:ln>
          </p:spPr>
        </p:pic>
        <p:pic>
          <p:nvPicPr>
            <p:cNvPr id="445" name="Google Shape;445;p54"/>
            <p:cNvPicPr preferRelativeResize="0"/>
            <p:nvPr/>
          </p:nvPicPr>
          <p:blipFill>
            <a:blip r:embed="rId13">
              <a:alphaModFix/>
            </a:blip>
            <a:stretch>
              <a:fillRect/>
            </a:stretch>
          </p:blipFill>
          <p:spPr>
            <a:xfrm>
              <a:off x="6023050" y="2940049"/>
              <a:ext cx="2677874" cy="1289900"/>
            </a:xfrm>
            <a:prstGeom prst="rect">
              <a:avLst/>
            </a:prstGeom>
            <a:noFill/>
            <a:ln>
              <a:noFill/>
            </a:ln>
          </p:spPr>
        </p:pic>
        <p:sp>
          <p:nvSpPr>
            <p:cNvPr id="446" name="Google Shape;446;p54"/>
            <p:cNvSpPr txBox="1"/>
            <p:nvPr/>
          </p:nvSpPr>
          <p:spPr>
            <a:xfrm>
              <a:off x="656988" y="2716688"/>
              <a:ext cx="7472100" cy="287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Vanilla gradient descent algorithm :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AutoNum type="arabicPeriod"/>
              </a:pPr>
              <a:r>
                <a:rPr lang="pl" sz="1100">
                  <a:latin typeface="Open Sans"/>
                  <a:ea typeface="Open Sans"/>
                  <a:cs typeface="Open Sans"/>
                  <a:sym typeface="Open Sans"/>
                </a:rPr>
                <a:t>Start with initial random guess of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AutoNum type="arabicPeriod"/>
              </a:pPr>
              <a:r>
                <a:rPr lang="pl" sz="1100">
                  <a:latin typeface="Open Sans"/>
                  <a:ea typeface="Open Sans"/>
                  <a:cs typeface="Open Sans"/>
                  <a:sym typeface="Open Sans"/>
                </a:rPr>
                <a:t>Generate new guess by moving in the negative gradient direction </a:t>
              </a:r>
              <a:endParaRPr sz="1100">
                <a:latin typeface="Open Sans"/>
                <a:ea typeface="Open Sans"/>
                <a:cs typeface="Open Sans"/>
                <a:sym typeface="Open Sans"/>
              </a:endParaRPr>
            </a:p>
            <a:p>
              <a:pPr indent="0" lvl="0" marL="457200" rtl="0" algn="just">
                <a:lnSpc>
                  <a:spcPct val="150000"/>
                </a:lnSpc>
                <a:spcBef>
                  <a:spcPts val="0"/>
                </a:spcBef>
                <a:spcAft>
                  <a:spcPts val="0"/>
                </a:spcAft>
                <a:buNone/>
              </a:pPr>
              <a:r>
                <a:rPr lang="pl" sz="1100">
                  <a:latin typeface="Open Sans"/>
                  <a:ea typeface="Open Sans"/>
                  <a:cs typeface="Open Sans"/>
                  <a:sym typeface="Open Sans"/>
                </a:rPr>
                <a:t>(gradient computed on entire training dataset):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AutoNum type="arabicPeriod"/>
              </a:pPr>
              <a:r>
                <a:rPr lang="pl" sz="1100">
                  <a:latin typeface="Open Sans"/>
                  <a:ea typeface="Open Sans"/>
                  <a:cs typeface="Open Sans"/>
                  <a:sym typeface="Open Sans"/>
                </a:rPr>
                <a:t>Repeat point 2. to successively refine the guess and stop </a:t>
              </a:r>
              <a:endParaRPr sz="1100">
                <a:latin typeface="Open Sans"/>
                <a:ea typeface="Open Sans"/>
                <a:cs typeface="Open Sans"/>
                <a:sym typeface="Open Sans"/>
              </a:endParaRPr>
            </a:p>
            <a:p>
              <a:pPr indent="0" lvl="0" marL="457200" rtl="0" algn="just">
                <a:lnSpc>
                  <a:spcPct val="150000"/>
                </a:lnSpc>
                <a:spcBef>
                  <a:spcPts val="0"/>
                </a:spcBef>
                <a:spcAft>
                  <a:spcPts val="0"/>
                </a:spcAft>
                <a:buNone/>
              </a:pPr>
              <a:r>
                <a:rPr lang="pl" sz="1100">
                  <a:latin typeface="Open Sans"/>
                  <a:ea typeface="Open Sans"/>
                  <a:cs typeface="Open Sans"/>
                  <a:sym typeface="Open Sans"/>
                </a:rPr>
                <a:t>when convergence criteria is reached</a:t>
              </a:r>
              <a:endParaRPr sz="11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cxnSp>
        <p:nvCxnSpPr>
          <p:cNvPr id="451" name="Google Shape;451;p5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52" name="Google Shape;452;p5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53" name="Google Shape;453;p5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54" name="Google Shape;454;p55"/>
          <p:cNvSpPr txBox="1"/>
          <p:nvPr/>
        </p:nvSpPr>
        <p:spPr>
          <a:xfrm>
            <a:off x="657000" y="739925"/>
            <a:ext cx="7472100" cy="1477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There are three variants of gradient descent, which differ in how much data we use to compute the gradient of the objective function. Depending on the amount of data, we make a trade-off between the accuracy of the parameter update and the time it takes to perform an update.</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1200">
              <a:latin typeface="Open Sans"/>
              <a:ea typeface="Open Sans"/>
              <a:cs typeface="Open Sans"/>
              <a:sym typeface="Open Sans"/>
            </a:endParaRPr>
          </a:p>
        </p:txBody>
      </p:sp>
      <p:sp>
        <p:nvSpPr>
          <p:cNvPr id="455" name="Google Shape;455;p55"/>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Machine learning model </a:t>
            </a:r>
            <a:r>
              <a:rPr lang="pl" sz="2000">
                <a:latin typeface="Open Sans"/>
                <a:ea typeface="Open Sans"/>
                <a:cs typeface="Open Sans"/>
                <a:sym typeface="Open Sans"/>
              </a:rPr>
              <a:t>- gradient descent versions</a:t>
            </a:r>
            <a:endParaRPr sz="2000">
              <a:latin typeface="Open Sans"/>
              <a:ea typeface="Open Sans"/>
              <a:cs typeface="Open Sans"/>
              <a:sym typeface="Open Sans"/>
            </a:endParaRPr>
          </a:p>
        </p:txBody>
      </p:sp>
      <p:sp>
        <p:nvSpPr>
          <p:cNvPr id="456" name="Google Shape;456;p55"/>
          <p:cNvSpPr txBox="1"/>
          <p:nvPr/>
        </p:nvSpPr>
        <p:spPr>
          <a:xfrm>
            <a:off x="6747950" y="4281350"/>
            <a:ext cx="18762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Sebastian Ruder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457" name="Google Shape;457;p55"/>
          <p:cNvPicPr preferRelativeResize="0"/>
          <p:nvPr/>
        </p:nvPicPr>
        <p:blipFill>
          <a:blip r:embed="rId5">
            <a:alphaModFix/>
          </a:blip>
          <a:stretch>
            <a:fillRect/>
          </a:stretch>
        </p:blipFill>
        <p:spPr>
          <a:xfrm>
            <a:off x="710725" y="1771025"/>
            <a:ext cx="3915000" cy="1128708"/>
          </a:xfrm>
          <a:prstGeom prst="rect">
            <a:avLst/>
          </a:prstGeom>
          <a:noFill/>
          <a:ln cap="flat" cmpd="sng" w="9525">
            <a:solidFill>
              <a:srgbClr val="992735"/>
            </a:solidFill>
            <a:prstDash val="solid"/>
            <a:round/>
            <a:headEnd len="sm" w="sm" type="none"/>
            <a:tailEnd len="sm" w="sm" type="none"/>
          </a:ln>
        </p:spPr>
      </p:pic>
      <p:pic>
        <p:nvPicPr>
          <p:cNvPr id="458" name="Google Shape;458;p55"/>
          <p:cNvPicPr preferRelativeResize="0"/>
          <p:nvPr/>
        </p:nvPicPr>
        <p:blipFill>
          <a:blip r:embed="rId6">
            <a:alphaModFix/>
          </a:blip>
          <a:stretch>
            <a:fillRect/>
          </a:stretch>
        </p:blipFill>
        <p:spPr>
          <a:xfrm>
            <a:off x="710725" y="3457975"/>
            <a:ext cx="4369626" cy="1076575"/>
          </a:xfrm>
          <a:prstGeom prst="rect">
            <a:avLst/>
          </a:prstGeom>
          <a:noFill/>
          <a:ln cap="flat" cmpd="sng" w="9525">
            <a:solidFill>
              <a:srgbClr val="992735"/>
            </a:solidFill>
            <a:prstDash val="solid"/>
            <a:round/>
            <a:headEnd len="sm" w="sm" type="none"/>
            <a:tailEnd len="sm" w="sm" type="none"/>
          </a:ln>
        </p:spPr>
      </p:pic>
      <p:pic>
        <p:nvPicPr>
          <p:cNvPr id="459" name="Google Shape;459;p55"/>
          <p:cNvPicPr preferRelativeResize="0"/>
          <p:nvPr/>
        </p:nvPicPr>
        <p:blipFill>
          <a:blip r:embed="rId7">
            <a:alphaModFix/>
          </a:blip>
          <a:stretch>
            <a:fillRect/>
          </a:stretch>
        </p:blipFill>
        <p:spPr>
          <a:xfrm>
            <a:off x="4057650" y="2637200"/>
            <a:ext cx="4514437" cy="1076575"/>
          </a:xfrm>
          <a:prstGeom prst="rect">
            <a:avLst/>
          </a:prstGeom>
          <a:noFill/>
          <a:ln cap="flat" cmpd="sng" w="9525">
            <a:solidFill>
              <a:srgbClr val="99273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cxnSp>
        <p:nvCxnSpPr>
          <p:cNvPr id="464" name="Google Shape;464;p5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65" name="Google Shape;465;p5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66" name="Google Shape;466;p5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67" name="Google Shape;467;p56"/>
          <p:cNvSpPr txBox="1"/>
          <p:nvPr/>
        </p:nvSpPr>
        <p:spPr>
          <a:xfrm>
            <a:off x="656025" y="718700"/>
            <a:ext cx="7830000" cy="3119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When we do a research we have to answer the question: 1) are we interested in the best possible </a:t>
            </a:r>
            <a:r>
              <a:rPr b="1" lang="pl" sz="1200">
                <a:latin typeface="Open Sans"/>
                <a:ea typeface="Open Sans"/>
                <a:cs typeface="Open Sans"/>
                <a:sym typeface="Open Sans"/>
              </a:rPr>
              <a:t>prediction</a:t>
            </a:r>
            <a:r>
              <a:rPr lang="pl" sz="1200">
                <a:latin typeface="Open Sans"/>
                <a:ea typeface="Open Sans"/>
                <a:cs typeface="Open Sans"/>
                <a:sym typeface="Open Sans"/>
              </a:rPr>
              <a:t>, 2) the best possible understanding of the relationship between our features and target (</a:t>
            </a:r>
            <a:r>
              <a:rPr b="1" lang="pl" sz="1200">
                <a:latin typeface="Open Sans"/>
                <a:ea typeface="Open Sans"/>
                <a:cs typeface="Open Sans"/>
                <a:sym typeface="Open Sans"/>
              </a:rPr>
              <a:t>inference</a:t>
            </a:r>
            <a:r>
              <a:rPr lang="pl" sz="1200">
                <a:latin typeface="Open Sans"/>
                <a:ea typeface="Open Sans"/>
                <a:cs typeface="Open Sans"/>
                <a:sym typeface="Open Sans"/>
              </a:rPr>
              <a:t>), or 3) are we interested in both issues at the same time?</a:t>
            </a:r>
            <a:endParaRPr sz="1200">
              <a:latin typeface="Open Sans"/>
              <a:ea typeface="Open Sans"/>
              <a:cs typeface="Open Sans"/>
              <a:sym typeface="Open Sans"/>
            </a:endParaRPr>
          </a:p>
          <a:p>
            <a:pPr indent="0" lvl="0" marL="0" rtl="0" algn="just">
              <a:lnSpc>
                <a:spcPct val="150000"/>
              </a:lnSpc>
              <a:spcBef>
                <a:spcPts val="1000"/>
              </a:spcBef>
              <a:spcAft>
                <a:spcPts val="0"/>
              </a:spcAft>
              <a:buNone/>
            </a:pPr>
            <a:r>
              <a:rPr lang="pl" sz="1200">
                <a:latin typeface="Open Sans"/>
                <a:ea typeface="Open Sans"/>
                <a:cs typeface="Open Sans"/>
                <a:sym typeface="Open Sans"/>
              </a:rPr>
              <a:t>Depending on the answer (business environment, research problem, etc.), we will decide on the choice of estimator, e.g. parametric or non-parametric, fully explanable model or black-box model (a system which can be viewed in terms of its inputs and outputs without any knowledge of its internal workings) etc. </a:t>
            </a:r>
            <a:endParaRPr sz="1200">
              <a:latin typeface="Open Sans"/>
              <a:ea typeface="Open Sans"/>
              <a:cs typeface="Open Sans"/>
              <a:sym typeface="Open Sans"/>
            </a:endParaRPr>
          </a:p>
          <a:p>
            <a:pPr indent="0" lvl="0" marL="0" rtl="0" algn="just">
              <a:lnSpc>
                <a:spcPct val="150000"/>
              </a:lnSpc>
              <a:spcBef>
                <a:spcPts val="1000"/>
              </a:spcBef>
              <a:spcAft>
                <a:spcPts val="800"/>
              </a:spcAft>
              <a:buNone/>
            </a:pPr>
            <a:r>
              <a:rPr lang="pl" sz="1200">
                <a:latin typeface="Open Sans"/>
                <a:ea typeface="Open Sans"/>
                <a:cs typeface="Open Sans"/>
                <a:sym typeface="Open Sans"/>
              </a:rPr>
              <a:t>Note that a more complex model will not always be better than a simple model (e.g. some problems are purely linear and non-parametric methods may search for complexly artificial and spurious relationships). </a:t>
            </a:r>
            <a:r>
              <a:rPr b="1" lang="pl" sz="1200">
                <a:latin typeface="Open Sans"/>
                <a:ea typeface="Open Sans"/>
                <a:cs typeface="Open Sans"/>
                <a:sym typeface="Open Sans"/>
              </a:rPr>
              <a:t>Before starting experiments, it is important to have a good understanding of the problem being undertaken!</a:t>
            </a:r>
            <a:endParaRPr b="1" sz="1200">
              <a:latin typeface="Open Sans"/>
              <a:ea typeface="Open Sans"/>
              <a:cs typeface="Open Sans"/>
              <a:sym typeface="Open Sans"/>
            </a:endParaRPr>
          </a:p>
        </p:txBody>
      </p:sp>
      <p:sp>
        <p:nvSpPr>
          <p:cNvPr id="468" name="Google Shape;468;p5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General purpose of the estimation</a:t>
            </a:r>
            <a:endParaRPr b="1" sz="20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cxnSp>
        <p:nvCxnSpPr>
          <p:cNvPr id="473" name="Google Shape;473;p5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74" name="Google Shape;474;p5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75" name="Google Shape;475;p5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76" name="Google Shape;476;p57"/>
          <p:cNvSpPr txBox="1"/>
          <p:nvPr/>
        </p:nvSpPr>
        <p:spPr>
          <a:xfrm>
            <a:off x="656025" y="718700"/>
            <a:ext cx="78300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lang="pl" sz="1200">
                <a:latin typeface="Open Sans"/>
                <a:ea typeface="Open Sans"/>
                <a:cs typeface="Open Sans"/>
                <a:sym typeface="Open Sans"/>
              </a:rPr>
              <a:t>There are different types of variables in statistics and machine learning. The most important ones are highlighted in the illustration below.</a:t>
            </a:r>
            <a:endParaRPr sz="1200">
              <a:latin typeface="Open Sans"/>
              <a:ea typeface="Open Sans"/>
              <a:cs typeface="Open Sans"/>
              <a:sym typeface="Open Sans"/>
            </a:endParaRPr>
          </a:p>
        </p:txBody>
      </p:sp>
      <p:sp>
        <p:nvSpPr>
          <p:cNvPr id="477" name="Google Shape;477;p5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Types of variables</a:t>
            </a:r>
            <a:endParaRPr sz="2000">
              <a:latin typeface="Open Sans"/>
              <a:ea typeface="Open Sans"/>
              <a:cs typeface="Open Sans"/>
              <a:sym typeface="Open Sans"/>
            </a:endParaRPr>
          </a:p>
        </p:txBody>
      </p:sp>
      <p:pic>
        <p:nvPicPr>
          <p:cNvPr id="478" name="Google Shape;478;p57"/>
          <p:cNvPicPr preferRelativeResize="0"/>
          <p:nvPr/>
        </p:nvPicPr>
        <p:blipFill>
          <a:blip r:embed="rId4">
            <a:alphaModFix/>
          </a:blip>
          <a:stretch>
            <a:fillRect/>
          </a:stretch>
        </p:blipFill>
        <p:spPr>
          <a:xfrm>
            <a:off x="1654938" y="1424400"/>
            <a:ext cx="5832182" cy="2380713"/>
          </a:xfrm>
          <a:prstGeom prst="rect">
            <a:avLst/>
          </a:prstGeom>
          <a:noFill/>
          <a:ln>
            <a:noFill/>
          </a:ln>
        </p:spPr>
      </p:pic>
      <p:sp>
        <p:nvSpPr>
          <p:cNvPr id="479" name="Google Shape;479;p57"/>
          <p:cNvSpPr txBox="1"/>
          <p:nvPr/>
        </p:nvSpPr>
        <p:spPr>
          <a:xfrm>
            <a:off x="7214625" y="4281350"/>
            <a:ext cx="1356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K2 Analytics</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cxnSp>
        <p:nvCxnSpPr>
          <p:cNvPr id="484" name="Google Shape;484;p5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85" name="Google Shape;485;p5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86" name="Google Shape;486;p5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87" name="Google Shape;487;p58"/>
          <p:cNvSpPr txBox="1"/>
          <p:nvPr/>
        </p:nvSpPr>
        <p:spPr>
          <a:xfrm>
            <a:off x="656025" y="718700"/>
            <a:ext cx="7830000" cy="2991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Linear regression is a basic supervised learning </a:t>
            </a:r>
            <a:r>
              <a:rPr b="1" lang="pl" sz="1200">
                <a:latin typeface="Open Sans"/>
                <a:ea typeface="Open Sans"/>
                <a:cs typeface="Open Sans"/>
                <a:sym typeface="Open Sans"/>
              </a:rPr>
              <a:t>algorithm for predicting continuous variables</a:t>
            </a:r>
            <a:r>
              <a:rPr lang="pl" sz="1200">
                <a:latin typeface="Open Sans"/>
                <a:ea typeface="Open Sans"/>
                <a:cs typeface="Open Sans"/>
                <a:sym typeface="Open Sans"/>
              </a:rPr>
              <a:t> from a set of </a:t>
            </a:r>
            <a:r>
              <a:rPr b="1" lang="pl" sz="1200">
                <a:latin typeface="Open Sans"/>
                <a:ea typeface="Open Sans"/>
                <a:cs typeface="Open Sans"/>
                <a:sym typeface="Open Sans"/>
              </a:rPr>
              <a:t>independent variables</a:t>
            </a:r>
            <a:r>
              <a:rPr lang="pl" sz="1200">
                <a:latin typeface="Open Sans"/>
                <a:ea typeface="Open Sans"/>
                <a:cs typeface="Open Sans"/>
                <a:sym typeface="Open Sans"/>
              </a:rPr>
              <a:t>. From an econometric point of view, linear regression is primarily used for </a:t>
            </a:r>
            <a:r>
              <a:rPr b="1" lang="pl" sz="1200">
                <a:latin typeface="Open Sans"/>
                <a:ea typeface="Open Sans"/>
                <a:cs typeface="Open Sans"/>
                <a:sym typeface="Open Sans"/>
              </a:rPr>
              <a:t>inference </a:t>
            </a:r>
            <a:r>
              <a:rPr lang="pl" sz="1200">
                <a:latin typeface="Open Sans"/>
                <a:ea typeface="Open Sans"/>
                <a:cs typeface="Open Sans"/>
                <a:sym typeface="Open Sans"/>
              </a:rPr>
              <a:t>(much less frequently for prediction). We in this course look at linear regression from the machine learning perspective i.e. we are mostly interested in </a:t>
            </a:r>
            <a:r>
              <a:rPr b="1" lang="pl" sz="1200">
                <a:latin typeface="Open Sans"/>
                <a:ea typeface="Open Sans"/>
                <a:cs typeface="Open Sans"/>
                <a:sym typeface="Open Sans"/>
              </a:rPr>
              <a:t>prediction</a:t>
            </a:r>
            <a:r>
              <a:rPr lang="pl" sz="1200">
                <a:latin typeface="Open Sans"/>
                <a:ea typeface="Open Sans"/>
                <a:cs typeface="Open Sans"/>
                <a:sym typeface="Open Sans"/>
              </a:rPr>
              <a:t>. To get a good understanding of linear regression in economic applications, a separate course is generally devoted to it. We don't have time for that, so we will discuss its key elements from an ML perspective. At the same time, we recommend a very good </a:t>
            </a:r>
            <a:r>
              <a:rPr lang="pl" sz="1200" u="sng">
                <a:solidFill>
                  <a:schemeClr val="hlink"/>
                </a:solidFill>
                <a:latin typeface="Open Sans"/>
                <a:ea typeface="Open Sans"/>
                <a:cs typeface="Open Sans"/>
                <a:sym typeface="Open Sans"/>
                <a:hlinkClick r:id="rId4"/>
              </a:rPr>
              <a:t>course</a:t>
            </a:r>
            <a:r>
              <a:rPr lang="pl" sz="1200">
                <a:latin typeface="Open Sans"/>
                <a:ea typeface="Open Sans"/>
                <a:cs typeface="Open Sans"/>
                <a:sym typeface="Open Sans"/>
              </a:rPr>
              <a:t> teaching the principles of linear regression (chapter 3 and 4).</a:t>
            </a:r>
            <a:endParaRPr sz="1200">
              <a:latin typeface="Open Sans"/>
              <a:ea typeface="Open Sans"/>
              <a:cs typeface="Open Sans"/>
              <a:sym typeface="Open Sans"/>
            </a:endParaRPr>
          </a:p>
          <a:p>
            <a:pPr indent="0" lvl="0" marL="0" rtl="0" algn="just">
              <a:lnSpc>
                <a:spcPct val="150000"/>
              </a:lnSpc>
              <a:spcBef>
                <a:spcPts val="1000"/>
              </a:spcBef>
              <a:spcAft>
                <a:spcPts val="800"/>
              </a:spcAft>
              <a:buNone/>
            </a:pPr>
            <a:r>
              <a:rPr lang="pl" sz="1200">
                <a:latin typeface="Open Sans"/>
                <a:ea typeface="Open Sans"/>
                <a:cs typeface="Open Sans"/>
                <a:sym typeface="Open Sans"/>
              </a:rPr>
              <a:t>Importantly, linear regression can be estimated in a number of ways: </a:t>
            </a:r>
            <a:r>
              <a:rPr b="1" lang="pl" sz="1200">
                <a:latin typeface="Open Sans"/>
                <a:ea typeface="Open Sans"/>
                <a:cs typeface="Open Sans"/>
                <a:sym typeface="Open Sans"/>
              </a:rPr>
              <a:t>ordinary least squares</a:t>
            </a:r>
            <a:r>
              <a:rPr lang="pl" sz="1200">
                <a:latin typeface="Open Sans"/>
                <a:ea typeface="Open Sans"/>
                <a:cs typeface="Open Sans"/>
                <a:sym typeface="Open Sans"/>
              </a:rPr>
              <a:t> (OLS), weighted least squares (WLS), generalised least squares (GLS). We will focus on the most popular of these - OLS.</a:t>
            </a:r>
            <a:endParaRPr sz="1200">
              <a:latin typeface="Open Sans"/>
              <a:ea typeface="Open Sans"/>
              <a:cs typeface="Open Sans"/>
              <a:sym typeface="Open Sans"/>
            </a:endParaRPr>
          </a:p>
        </p:txBody>
      </p:sp>
      <p:sp>
        <p:nvSpPr>
          <p:cNvPr id="488" name="Google Shape;488;p5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Linear regression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cxnSp>
        <p:nvCxnSpPr>
          <p:cNvPr id="493" name="Google Shape;493;p5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494" name="Google Shape;494;p5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495" name="Google Shape;495;p5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496" name="Google Shape;496;p59"/>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concepts, assumptions, mathematical foundations, and interpretation of linear regression.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Linear regression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497" name="Google Shape;497;p5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Linear regression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498" name="Google Shape;498;p59"/>
          <p:cNvPicPr preferRelativeResize="0"/>
          <p:nvPr/>
        </p:nvPicPr>
        <p:blipFill>
          <a:blip r:embed="rId6">
            <a:alphaModFix/>
          </a:blip>
          <a:stretch>
            <a:fillRect/>
          </a:stretch>
        </p:blipFill>
        <p:spPr>
          <a:xfrm>
            <a:off x="2657854" y="2448025"/>
            <a:ext cx="3826339" cy="17534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cxnSp>
        <p:nvCxnSpPr>
          <p:cNvPr id="503" name="Google Shape;503;p6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04" name="Google Shape;504;p6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05" name="Google Shape;505;p6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06" name="Google Shape;506;p60"/>
          <p:cNvSpPr txBox="1"/>
          <p:nvPr/>
        </p:nvSpPr>
        <p:spPr>
          <a:xfrm>
            <a:off x="656025" y="718700"/>
            <a:ext cx="783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b="1" lang="pl" sz="1200">
                <a:latin typeface="Open Sans"/>
                <a:ea typeface="Open Sans"/>
                <a:cs typeface="Open Sans"/>
                <a:sym typeface="Open Sans"/>
              </a:rPr>
              <a:t>Matrix notation of linear regression equation</a:t>
            </a:r>
            <a:endParaRPr b="1" sz="1200">
              <a:latin typeface="Open Sans"/>
              <a:ea typeface="Open Sans"/>
              <a:cs typeface="Open Sans"/>
              <a:sym typeface="Open Sans"/>
            </a:endParaRPr>
          </a:p>
        </p:txBody>
      </p:sp>
      <p:sp>
        <p:nvSpPr>
          <p:cNvPr id="507" name="Google Shape;507;p6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Linear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508" name="Google Shape;508;p60"/>
          <p:cNvPicPr preferRelativeResize="0"/>
          <p:nvPr/>
        </p:nvPicPr>
        <p:blipFill>
          <a:blip r:embed="rId4">
            <a:alphaModFix/>
          </a:blip>
          <a:stretch>
            <a:fillRect/>
          </a:stretch>
        </p:blipFill>
        <p:spPr>
          <a:xfrm>
            <a:off x="725475" y="1059700"/>
            <a:ext cx="5492874" cy="867950"/>
          </a:xfrm>
          <a:prstGeom prst="rect">
            <a:avLst/>
          </a:prstGeom>
          <a:noFill/>
          <a:ln>
            <a:noFill/>
          </a:ln>
        </p:spPr>
      </p:pic>
      <p:sp>
        <p:nvSpPr>
          <p:cNvPr id="509" name="Google Shape;509;p60"/>
          <p:cNvSpPr txBox="1"/>
          <p:nvPr/>
        </p:nvSpPr>
        <p:spPr>
          <a:xfrm>
            <a:off x="7670825" y="4281350"/>
            <a:ext cx="1296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IBM</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510" name="Google Shape;510;p60"/>
          <p:cNvGrpSpPr/>
          <p:nvPr/>
        </p:nvGrpSpPr>
        <p:grpSpPr>
          <a:xfrm>
            <a:off x="725475" y="1962850"/>
            <a:ext cx="7830000" cy="2237025"/>
            <a:chOff x="725475" y="1962850"/>
            <a:chExt cx="7830000" cy="2237025"/>
          </a:xfrm>
        </p:grpSpPr>
        <p:sp>
          <p:nvSpPr>
            <p:cNvPr id="511" name="Google Shape;511;p60"/>
            <p:cNvSpPr txBox="1"/>
            <p:nvPr/>
          </p:nvSpPr>
          <p:spPr>
            <a:xfrm>
              <a:off x="725475" y="1962850"/>
              <a:ext cx="7830000" cy="2206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pl" sz="1200">
                  <a:latin typeface="Open Sans"/>
                  <a:ea typeface="Open Sans"/>
                  <a:cs typeface="Open Sans"/>
                  <a:sym typeface="Open Sans"/>
                </a:rPr>
                <a:t>Adjusted R squared</a:t>
              </a:r>
              <a:endParaRPr b="1"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sz="200">
                <a:latin typeface="Open Sans"/>
                <a:ea typeface="Open Sans"/>
                <a:cs typeface="Open Sans"/>
                <a:sym typeface="Open Sans"/>
              </a:endParaRPr>
            </a:p>
            <a:p>
              <a:pPr indent="0" lvl="0" marL="0" rtl="0" algn="just">
                <a:lnSpc>
                  <a:spcPct val="150000"/>
                </a:lnSpc>
                <a:spcBef>
                  <a:spcPts val="0"/>
                </a:spcBef>
                <a:spcAft>
                  <a:spcPts val="800"/>
                </a:spcAft>
                <a:buNone/>
              </a:pPr>
              <a:r>
                <a:rPr lang="pl" sz="1100">
                  <a:latin typeface="Open Sans"/>
                  <a:ea typeface="Open Sans"/>
                  <a:cs typeface="Open Sans"/>
                  <a:sym typeface="Open Sans"/>
                </a:rPr>
                <a:t>Adjusted R2 is a corrected goodness-of-fit (model accuracy) measure for linear models. It identifies the percentage of variance in the target field that is explained by the inputs. R2 tends to optimistically estimate the fit of the linear regression. It always increases as the number of effects are included in the model. Adjusted R2 attempts to correct for this overestimation. Adjusted R2 might decrease if a specific effect does not improve the model. Adjusted R2 is always less than or equal to R2. A value of 1 indicates a model that perfectly predicts values in the target field. A value that is less than or equal to 0 indicates a model that has no predictive value. If we assume that p is the total number of explanatory variables in the model, and n is the sample size, then R2 is equal to:</a:t>
              </a:r>
              <a:endParaRPr sz="1100">
                <a:latin typeface="Open Sans"/>
                <a:ea typeface="Open Sans"/>
                <a:cs typeface="Open Sans"/>
                <a:sym typeface="Open Sans"/>
              </a:endParaRPr>
            </a:p>
          </p:txBody>
        </p:sp>
        <p:pic>
          <p:nvPicPr>
            <p:cNvPr id="512" name="Google Shape;512;p60"/>
            <p:cNvPicPr preferRelativeResize="0"/>
            <p:nvPr/>
          </p:nvPicPr>
          <p:blipFill rotWithShape="1">
            <a:blip r:embed="rId6">
              <a:alphaModFix/>
            </a:blip>
            <a:srcRect b="41458" l="0" r="61453" t="0"/>
            <a:stretch/>
          </p:blipFill>
          <p:spPr>
            <a:xfrm>
              <a:off x="6265175" y="3876775"/>
              <a:ext cx="1680000" cy="323100"/>
            </a:xfrm>
            <a:prstGeom prst="rect">
              <a:avLst/>
            </a:prstGeom>
            <a:noFill/>
            <a:ln>
              <a:noFill/>
            </a:ln>
          </p:spPr>
        </p:pic>
      </p:grpSp>
      <p:sp>
        <p:nvSpPr>
          <p:cNvPr id="513" name="Google Shape;513;p60"/>
          <p:cNvSpPr txBox="1"/>
          <p:nvPr/>
        </p:nvSpPr>
        <p:spPr>
          <a:xfrm>
            <a:off x="5843925" y="1774350"/>
            <a:ext cx="2865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7"/>
              </a:rPr>
              <a:t>Practical Econometrics and Data Science</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cxnSp>
        <p:nvCxnSpPr>
          <p:cNvPr id="518" name="Google Shape;518;p6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19" name="Google Shape;519;p6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20" name="Google Shape;520;p6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21" name="Google Shape;521;p61"/>
          <p:cNvSpPr txBox="1"/>
          <p:nvPr/>
        </p:nvSpPr>
        <p:spPr>
          <a:xfrm>
            <a:off x="656025" y="690400"/>
            <a:ext cx="783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b="1" lang="pl" sz="1200">
                <a:latin typeface="Open Sans"/>
                <a:ea typeface="Open Sans"/>
                <a:cs typeface="Open Sans"/>
                <a:sym typeface="Open Sans"/>
              </a:rPr>
              <a:t>OLS - Closed-Form Solution extension</a:t>
            </a:r>
            <a:endParaRPr b="1" sz="1200">
              <a:latin typeface="Open Sans"/>
              <a:ea typeface="Open Sans"/>
              <a:cs typeface="Open Sans"/>
              <a:sym typeface="Open Sans"/>
            </a:endParaRPr>
          </a:p>
        </p:txBody>
      </p:sp>
      <p:sp>
        <p:nvSpPr>
          <p:cNvPr id="522" name="Google Shape;522;p6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Linear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523" name="Google Shape;523;p61"/>
          <p:cNvSpPr txBox="1"/>
          <p:nvPr/>
        </p:nvSpPr>
        <p:spPr>
          <a:xfrm>
            <a:off x="5697450" y="1678900"/>
            <a:ext cx="2905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Practical Econometrics and Data Science</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524" name="Google Shape;524;p61"/>
          <p:cNvPicPr preferRelativeResize="0"/>
          <p:nvPr/>
        </p:nvPicPr>
        <p:blipFill>
          <a:blip r:embed="rId5">
            <a:alphaModFix/>
          </a:blip>
          <a:stretch>
            <a:fillRect/>
          </a:stretch>
        </p:blipFill>
        <p:spPr>
          <a:xfrm>
            <a:off x="732525" y="999850"/>
            <a:ext cx="3265671" cy="738900"/>
          </a:xfrm>
          <a:prstGeom prst="rect">
            <a:avLst/>
          </a:prstGeom>
          <a:noFill/>
          <a:ln>
            <a:noFill/>
          </a:ln>
        </p:spPr>
      </p:pic>
      <p:pic>
        <p:nvPicPr>
          <p:cNvPr id="525" name="Google Shape;525;p61"/>
          <p:cNvPicPr preferRelativeResize="0"/>
          <p:nvPr/>
        </p:nvPicPr>
        <p:blipFill>
          <a:blip r:embed="rId6">
            <a:alphaModFix/>
          </a:blip>
          <a:stretch>
            <a:fillRect/>
          </a:stretch>
        </p:blipFill>
        <p:spPr>
          <a:xfrm>
            <a:off x="4427350" y="1123363"/>
            <a:ext cx="2267558" cy="579600"/>
          </a:xfrm>
          <a:prstGeom prst="rect">
            <a:avLst/>
          </a:prstGeom>
          <a:noFill/>
          <a:ln>
            <a:noFill/>
          </a:ln>
        </p:spPr>
      </p:pic>
      <p:pic>
        <p:nvPicPr>
          <p:cNvPr id="526" name="Google Shape;526;p61"/>
          <p:cNvPicPr preferRelativeResize="0"/>
          <p:nvPr/>
        </p:nvPicPr>
        <p:blipFill>
          <a:blip r:embed="rId7">
            <a:alphaModFix/>
          </a:blip>
          <a:stretch>
            <a:fillRect/>
          </a:stretch>
        </p:blipFill>
        <p:spPr>
          <a:xfrm>
            <a:off x="7404225" y="1183900"/>
            <a:ext cx="1148496" cy="370800"/>
          </a:xfrm>
          <a:prstGeom prst="rect">
            <a:avLst/>
          </a:prstGeom>
          <a:noFill/>
          <a:ln>
            <a:noFill/>
          </a:ln>
        </p:spPr>
      </p:pic>
      <p:cxnSp>
        <p:nvCxnSpPr>
          <p:cNvPr id="527" name="Google Shape;527;p61"/>
          <p:cNvCxnSpPr>
            <a:stCxn id="524" idx="3"/>
          </p:cNvCxnSpPr>
          <p:nvPr/>
        </p:nvCxnSpPr>
        <p:spPr>
          <a:xfrm>
            <a:off x="3998196" y="1369300"/>
            <a:ext cx="302100" cy="0"/>
          </a:xfrm>
          <a:prstGeom prst="straightConnector1">
            <a:avLst/>
          </a:prstGeom>
          <a:noFill/>
          <a:ln cap="flat" cmpd="sng" w="9525">
            <a:solidFill>
              <a:srgbClr val="992735"/>
            </a:solidFill>
            <a:prstDash val="solid"/>
            <a:round/>
            <a:headEnd len="med" w="med" type="none"/>
            <a:tailEnd len="med" w="med" type="triangle"/>
          </a:ln>
        </p:spPr>
      </p:cxnSp>
      <p:cxnSp>
        <p:nvCxnSpPr>
          <p:cNvPr id="528" name="Google Shape;528;p61"/>
          <p:cNvCxnSpPr/>
          <p:nvPr/>
        </p:nvCxnSpPr>
        <p:spPr>
          <a:xfrm>
            <a:off x="6817871" y="1369300"/>
            <a:ext cx="302100" cy="0"/>
          </a:xfrm>
          <a:prstGeom prst="straightConnector1">
            <a:avLst/>
          </a:prstGeom>
          <a:noFill/>
          <a:ln cap="flat" cmpd="sng" w="9525">
            <a:solidFill>
              <a:srgbClr val="992735"/>
            </a:solidFill>
            <a:prstDash val="solid"/>
            <a:round/>
            <a:headEnd len="med" w="med" type="none"/>
            <a:tailEnd len="med" w="med" type="triangle"/>
          </a:ln>
        </p:spPr>
      </p:cxnSp>
      <p:grpSp>
        <p:nvGrpSpPr>
          <p:cNvPr id="529" name="Google Shape;529;p61"/>
          <p:cNvGrpSpPr/>
          <p:nvPr/>
        </p:nvGrpSpPr>
        <p:grpSpPr>
          <a:xfrm>
            <a:off x="656025" y="1738750"/>
            <a:ext cx="8385000" cy="3279450"/>
            <a:chOff x="656025" y="1738750"/>
            <a:chExt cx="8385000" cy="3279450"/>
          </a:xfrm>
        </p:grpSpPr>
        <p:grpSp>
          <p:nvGrpSpPr>
            <p:cNvPr id="530" name="Google Shape;530;p61"/>
            <p:cNvGrpSpPr/>
            <p:nvPr/>
          </p:nvGrpSpPr>
          <p:grpSpPr>
            <a:xfrm>
              <a:off x="656025" y="1738750"/>
              <a:ext cx="7455000" cy="3279450"/>
              <a:chOff x="656025" y="1738750"/>
              <a:chExt cx="7455000" cy="3279450"/>
            </a:xfrm>
          </p:grpSpPr>
          <p:sp>
            <p:nvSpPr>
              <p:cNvPr id="531" name="Google Shape;531;p61"/>
              <p:cNvSpPr txBox="1"/>
              <p:nvPr/>
            </p:nvSpPr>
            <p:spPr>
              <a:xfrm>
                <a:off x="656025" y="1738750"/>
                <a:ext cx="40854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b="1" lang="pl" sz="1200">
                    <a:latin typeface="Open Sans"/>
                    <a:ea typeface="Open Sans"/>
                    <a:cs typeface="Open Sans"/>
                    <a:sym typeface="Open Sans"/>
                  </a:rPr>
                  <a:t>OLS - regression output analysis</a:t>
                </a:r>
                <a:endParaRPr b="1" sz="1200">
                  <a:latin typeface="Open Sans"/>
                  <a:ea typeface="Open Sans"/>
                  <a:cs typeface="Open Sans"/>
                  <a:sym typeface="Open Sans"/>
                </a:endParaRPr>
              </a:p>
            </p:txBody>
          </p:sp>
          <p:pic>
            <p:nvPicPr>
              <p:cNvPr id="532" name="Google Shape;532;p61"/>
              <p:cNvPicPr preferRelativeResize="0"/>
              <p:nvPr/>
            </p:nvPicPr>
            <p:blipFill>
              <a:blip r:embed="rId8">
                <a:alphaModFix/>
              </a:blip>
              <a:stretch>
                <a:fillRect/>
              </a:stretch>
            </p:blipFill>
            <p:spPr>
              <a:xfrm>
                <a:off x="732526" y="2070026"/>
                <a:ext cx="3792428" cy="2511451"/>
              </a:xfrm>
              <a:prstGeom prst="rect">
                <a:avLst/>
              </a:prstGeom>
              <a:noFill/>
              <a:ln>
                <a:noFill/>
              </a:ln>
            </p:spPr>
          </p:pic>
          <p:sp>
            <p:nvSpPr>
              <p:cNvPr id="533" name="Google Shape;533;p61"/>
              <p:cNvSpPr txBox="1"/>
              <p:nvPr/>
            </p:nvSpPr>
            <p:spPr>
              <a:xfrm>
                <a:off x="6705225" y="4695100"/>
                <a:ext cx="1405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9"/>
                  </a:rPr>
                  <a:t>Statsmodels</a:t>
                </a:r>
                <a:r>
                  <a:rPr lang="pl" sz="900">
                    <a:latin typeface="Open Sans"/>
                    <a:ea typeface="Open Sans"/>
                    <a:cs typeface="Open Sans"/>
                    <a:sym typeface="Open Sans"/>
                  </a:rPr>
                  <a:t>]</a:t>
                </a:r>
                <a:endParaRPr sz="900">
                  <a:latin typeface="Open Sans"/>
                  <a:ea typeface="Open Sans"/>
                  <a:cs typeface="Open Sans"/>
                  <a:sym typeface="Open Sans"/>
                </a:endParaRPr>
              </a:p>
            </p:txBody>
          </p:sp>
        </p:grpSp>
        <p:cxnSp>
          <p:nvCxnSpPr>
            <p:cNvPr id="534" name="Google Shape;534;p61"/>
            <p:cNvCxnSpPr/>
            <p:nvPr/>
          </p:nvCxnSpPr>
          <p:spPr>
            <a:xfrm flipH="1">
              <a:off x="4436125" y="2299375"/>
              <a:ext cx="1011600" cy="113100"/>
            </a:xfrm>
            <a:prstGeom prst="straightConnector1">
              <a:avLst/>
            </a:prstGeom>
            <a:noFill/>
            <a:ln cap="flat" cmpd="sng" w="9525">
              <a:solidFill>
                <a:srgbClr val="992735"/>
              </a:solidFill>
              <a:prstDash val="solid"/>
              <a:round/>
              <a:headEnd len="med" w="med" type="none"/>
              <a:tailEnd len="med" w="med" type="triangle"/>
            </a:ln>
          </p:spPr>
        </p:cxnSp>
        <p:sp>
          <p:nvSpPr>
            <p:cNvPr id="535" name="Google Shape;535;p61"/>
            <p:cNvSpPr txBox="1"/>
            <p:nvPr/>
          </p:nvSpPr>
          <p:spPr>
            <a:xfrm>
              <a:off x="5477525" y="2126200"/>
              <a:ext cx="2005200" cy="32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R^2 and Adjusted R^2</a:t>
              </a:r>
              <a:endParaRPr sz="900">
                <a:latin typeface="Open Sans"/>
                <a:ea typeface="Open Sans"/>
                <a:cs typeface="Open Sans"/>
                <a:sym typeface="Open Sans"/>
              </a:endParaRPr>
            </a:p>
          </p:txBody>
        </p:sp>
        <p:cxnSp>
          <p:nvCxnSpPr>
            <p:cNvPr id="536" name="Google Shape;536;p61"/>
            <p:cNvCxnSpPr>
              <a:stCxn id="537" idx="1"/>
            </p:cNvCxnSpPr>
            <p:nvPr/>
          </p:nvCxnSpPr>
          <p:spPr>
            <a:xfrm rot="10800000">
              <a:off x="4414925" y="2695525"/>
              <a:ext cx="1062600" cy="82800"/>
            </a:xfrm>
            <a:prstGeom prst="straightConnector1">
              <a:avLst/>
            </a:prstGeom>
            <a:noFill/>
            <a:ln cap="flat" cmpd="sng" w="9525">
              <a:solidFill>
                <a:srgbClr val="992735"/>
              </a:solidFill>
              <a:prstDash val="solid"/>
              <a:round/>
              <a:headEnd len="med" w="med" type="none"/>
              <a:tailEnd len="med" w="med" type="triangle"/>
            </a:ln>
          </p:spPr>
        </p:cxnSp>
        <p:sp>
          <p:nvSpPr>
            <p:cNvPr id="537" name="Google Shape;537;p61"/>
            <p:cNvSpPr txBox="1"/>
            <p:nvPr/>
          </p:nvSpPr>
          <p:spPr>
            <a:xfrm>
              <a:off x="5477525" y="2457475"/>
              <a:ext cx="3265800" cy="64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P-value of F-statistic (interpretation: value below significance level e.g. 5% means that our model is well specified - it is better than the model without features)</a:t>
              </a:r>
              <a:endParaRPr sz="900">
                <a:latin typeface="Open Sans"/>
                <a:ea typeface="Open Sans"/>
                <a:cs typeface="Open Sans"/>
                <a:sym typeface="Open Sans"/>
              </a:endParaRPr>
            </a:p>
          </p:txBody>
        </p:sp>
        <p:cxnSp>
          <p:nvCxnSpPr>
            <p:cNvPr id="538" name="Google Shape;538;p61"/>
            <p:cNvCxnSpPr>
              <a:stCxn id="539" idx="1"/>
            </p:cNvCxnSpPr>
            <p:nvPr/>
          </p:nvCxnSpPr>
          <p:spPr>
            <a:xfrm flipH="1">
              <a:off x="1782925" y="3348538"/>
              <a:ext cx="3715800" cy="261600"/>
            </a:xfrm>
            <a:prstGeom prst="straightConnector1">
              <a:avLst/>
            </a:prstGeom>
            <a:noFill/>
            <a:ln cap="flat" cmpd="sng" w="9525">
              <a:solidFill>
                <a:srgbClr val="992735"/>
              </a:solidFill>
              <a:prstDash val="solid"/>
              <a:round/>
              <a:headEnd len="med" w="med" type="none"/>
              <a:tailEnd len="med" w="med" type="triangle"/>
            </a:ln>
          </p:spPr>
        </p:cxnSp>
        <p:sp>
          <p:nvSpPr>
            <p:cNvPr id="539" name="Google Shape;539;p61"/>
            <p:cNvSpPr txBox="1"/>
            <p:nvPr/>
          </p:nvSpPr>
          <p:spPr>
            <a:xfrm>
              <a:off x="5498725" y="3107338"/>
              <a:ext cx="3265800" cy="48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Values of model parameters, thus regression is equal to: </a:t>
              </a:r>
              <a:endParaRPr sz="900">
                <a:latin typeface="Open Sans"/>
                <a:ea typeface="Open Sans"/>
                <a:cs typeface="Open Sans"/>
                <a:sym typeface="Open Sans"/>
              </a:endParaRPr>
            </a:p>
            <a:p>
              <a:pPr indent="0" lvl="0" marL="0" rtl="0" algn="just">
                <a:lnSpc>
                  <a:spcPct val="115000"/>
                </a:lnSpc>
                <a:spcBef>
                  <a:spcPts val="0"/>
                </a:spcBef>
                <a:spcAft>
                  <a:spcPts val="0"/>
                </a:spcAft>
                <a:buNone/>
              </a:pPr>
              <a:r>
                <a:rPr lang="pl" sz="900">
                  <a:latin typeface="Open Sans"/>
                  <a:ea typeface="Open Sans"/>
                  <a:cs typeface="Open Sans"/>
                  <a:sym typeface="Open Sans"/>
                </a:rPr>
                <a:t>y = 5.2 + 0.47*x1 + 0.48*x2 - 0.02*x3 </a:t>
              </a:r>
              <a:endParaRPr sz="900">
                <a:latin typeface="Open Sans"/>
                <a:ea typeface="Open Sans"/>
                <a:cs typeface="Open Sans"/>
                <a:sym typeface="Open Sans"/>
              </a:endParaRPr>
            </a:p>
          </p:txBody>
        </p:sp>
        <p:cxnSp>
          <p:nvCxnSpPr>
            <p:cNvPr id="540" name="Google Shape;540;p61"/>
            <p:cNvCxnSpPr>
              <a:stCxn id="541" idx="1"/>
            </p:cNvCxnSpPr>
            <p:nvPr/>
          </p:nvCxnSpPr>
          <p:spPr>
            <a:xfrm rot="10800000">
              <a:off x="3304125" y="3808950"/>
              <a:ext cx="2318700" cy="134700"/>
            </a:xfrm>
            <a:prstGeom prst="straightConnector1">
              <a:avLst/>
            </a:prstGeom>
            <a:noFill/>
            <a:ln cap="flat" cmpd="sng" w="9525">
              <a:solidFill>
                <a:srgbClr val="992735"/>
              </a:solidFill>
              <a:prstDash val="solid"/>
              <a:round/>
              <a:headEnd len="med" w="med" type="none"/>
              <a:tailEnd len="med" w="med" type="triangle"/>
            </a:ln>
          </p:spPr>
        </p:cxnSp>
        <p:sp>
          <p:nvSpPr>
            <p:cNvPr id="541" name="Google Shape;541;p61"/>
            <p:cNvSpPr txBox="1"/>
            <p:nvPr/>
          </p:nvSpPr>
          <p:spPr>
            <a:xfrm>
              <a:off x="5622825" y="3543150"/>
              <a:ext cx="3265800" cy="80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P-value of t-statistic (interpretation: value below significance level e.g. 5% means that our variables is significant in the model)</a:t>
              </a:r>
              <a:endParaRPr sz="900">
                <a:latin typeface="Open Sans"/>
                <a:ea typeface="Open Sans"/>
                <a:cs typeface="Open Sans"/>
                <a:sym typeface="Open Sans"/>
              </a:endParaRPr>
            </a:p>
            <a:p>
              <a:pPr indent="0" lvl="0" marL="0" rtl="0" algn="just">
                <a:lnSpc>
                  <a:spcPct val="115000"/>
                </a:lnSpc>
                <a:spcBef>
                  <a:spcPts val="0"/>
                </a:spcBef>
                <a:spcAft>
                  <a:spcPts val="0"/>
                </a:spcAft>
                <a:buNone/>
              </a:pPr>
              <a:r>
                <a:t/>
              </a:r>
              <a:endParaRPr sz="900">
                <a:latin typeface="Open Sans"/>
                <a:ea typeface="Open Sans"/>
                <a:cs typeface="Open Sans"/>
                <a:sym typeface="Open Sans"/>
              </a:endParaRPr>
            </a:p>
          </p:txBody>
        </p:sp>
        <p:cxnSp>
          <p:nvCxnSpPr>
            <p:cNvPr id="542" name="Google Shape;542;p61"/>
            <p:cNvCxnSpPr>
              <a:stCxn id="543" idx="1"/>
            </p:cNvCxnSpPr>
            <p:nvPr/>
          </p:nvCxnSpPr>
          <p:spPr>
            <a:xfrm flipH="1">
              <a:off x="2752125" y="4363250"/>
              <a:ext cx="3023100" cy="112500"/>
            </a:xfrm>
            <a:prstGeom prst="straightConnector1">
              <a:avLst/>
            </a:prstGeom>
            <a:noFill/>
            <a:ln cap="flat" cmpd="sng" w="9525">
              <a:solidFill>
                <a:srgbClr val="992735"/>
              </a:solidFill>
              <a:prstDash val="solid"/>
              <a:round/>
              <a:headEnd len="med" w="med" type="none"/>
              <a:tailEnd len="med" w="med" type="triangle"/>
            </a:ln>
          </p:spPr>
        </p:cxnSp>
        <p:sp>
          <p:nvSpPr>
            <p:cNvPr id="543" name="Google Shape;543;p61"/>
            <p:cNvSpPr txBox="1"/>
            <p:nvPr/>
          </p:nvSpPr>
          <p:spPr>
            <a:xfrm>
              <a:off x="5775225" y="4122050"/>
              <a:ext cx="3265800" cy="48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Some model specification tests</a:t>
              </a:r>
              <a:endParaRPr sz="900">
                <a:latin typeface="Open Sans"/>
                <a:ea typeface="Open Sans"/>
                <a:cs typeface="Open Sans"/>
                <a:sym typeface="Open Sans"/>
              </a:endParaRPr>
            </a:p>
            <a:p>
              <a:pPr indent="0" lvl="0" marL="0" rtl="0" algn="just">
                <a:lnSpc>
                  <a:spcPct val="115000"/>
                </a:lnSpc>
                <a:spcBef>
                  <a:spcPts val="0"/>
                </a:spcBef>
                <a:spcAft>
                  <a:spcPts val="0"/>
                </a:spcAft>
                <a:buNone/>
              </a:pPr>
              <a:r>
                <a:t/>
              </a:r>
              <a:endParaRPr sz="9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cxnSp>
        <p:nvCxnSpPr>
          <p:cNvPr id="548" name="Google Shape;548;p6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49" name="Google Shape;549;p6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50" name="Google Shape;550;p6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51" name="Google Shape;551;p62"/>
          <p:cNvSpPr txBox="1"/>
          <p:nvPr/>
        </p:nvSpPr>
        <p:spPr>
          <a:xfrm>
            <a:off x="656025" y="690425"/>
            <a:ext cx="783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b="1" lang="pl" sz="1200">
                <a:latin typeface="Open Sans"/>
                <a:ea typeface="Open Sans"/>
                <a:cs typeface="Open Sans"/>
                <a:sym typeface="Open Sans"/>
              </a:rPr>
              <a:t>Key assumptions in OLS and BLUE concept</a:t>
            </a:r>
            <a:endParaRPr b="1" sz="1200">
              <a:latin typeface="Open Sans"/>
              <a:ea typeface="Open Sans"/>
              <a:cs typeface="Open Sans"/>
              <a:sym typeface="Open Sans"/>
            </a:endParaRPr>
          </a:p>
        </p:txBody>
      </p:sp>
      <p:sp>
        <p:nvSpPr>
          <p:cNvPr id="552" name="Google Shape;552;p6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Linear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553" name="Google Shape;553;p62"/>
          <p:cNvSpPr txBox="1"/>
          <p:nvPr/>
        </p:nvSpPr>
        <p:spPr>
          <a:xfrm>
            <a:off x="5421425" y="4604450"/>
            <a:ext cx="2905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Practical Econometrics and Data Science</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554" name="Google Shape;554;p62"/>
          <p:cNvPicPr preferRelativeResize="0"/>
          <p:nvPr/>
        </p:nvPicPr>
        <p:blipFill>
          <a:blip r:embed="rId5">
            <a:alphaModFix/>
          </a:blip>
          <a:stretch>
            <a:fillRect/>
          </a:stretch>
        </p:blipFill>
        <p:spPr>
          <a:xfrm>
            <a:off x="732847" y="1069175"/>
            <a:ext cx="7631329" cy="550243"/>
          </a:xfrm>
          <a:prstGeom prst="rect">
            <a:avLst/>
          </a:prstGeom>
          <a:noFill/>
          <a:ln>
            <a:noFill/>
          </a:ln>
        </p:spPr>
      </p:pic>
      <p:pic>
        <p:nvPicPr>
          <p:cNvPr id="555" name="Google Shape;555;p62"/>
          <p:cNvPicPr preferRelativeResize="0"/>
          <p:nvPr/>
        </p:nvPicPr>
        <p:blipFill>
          <a:blip r:embed="rId6">
            <a:alphaModFix/>
          </a:blip>
          <a:stretch>
            <a:fillRect/>
          </a:stretch>
        </p:blipFill>
        <p:spPr>
          <a:xfrm>
            <a:off x="732847" y="1588592"/>
            <a:ext cx="5514383" cy="589174"/>
          </a:xfrm>
          <a:prstGeom prst="rect">
            <a:avLst/>
          </a:prstGeom>
          <a:noFill/>
          <a:ln>
            <a:noFill/>
          </a:ln>
        </p:spPr>
      </p:pic>
      <p:pic>
        <p:nvPicPr>
          <p:cNvPr id="556" name="Google Shape;556;p62"/>
          <p:cNvPicPr preferRelativeResize="0"/>
          <p:nvPr/>
        </p:nvPicPr>
        <p:blipFill>
          <a:blip r:embed="rId7">
            <a:alphaModFix/>
          </a:blip>
          <a:stretch>
            <a:fillRect/>
          </a:stretch>
        </p:blipFill>
        <p:spPr>
          <a:xfrm>
            <a:off x="732847" y="2048232"/>
            <a:ext cx="6444133" cy="1180661"/>
          </a:xfrm>
          <a:prstGeom prst="rect">
            <a:avLst/>
          </a:prstGeom>
          <a:noFill/>
          <a:ln>
            <a:noFill/>
          </a:ln>
        </p:spPr>
      </p:pic>
      <p:pic>
        <p:nvPicPr>
          <p:cNvPr id="557" name="Google Shape;557;p62"/>
          <p:cNvPicPr preferRelativeResize="0"/>
          <p:nvPr/>
        </p:nvPicPr>
        <p:blipFill>
          <a:blip r:embed="rId8">
            <a:alphaModFix/>
          </a:blip>
          <a:stretch>
            <a:fillRect/>
          </a:stretch>
        </p:blipFill>
        <p:spPr>
          <a:xfrm>
            <a:off x="692975" y="3207676"/>
            <a:ext cx="4853840" cy="589174"/>
          </a:xfrm>
          <a:prstGeom prst="rect">
            <a:avLst/>
          </a:prstGeom>
          <a:noFill/>
          <a:ln>
            <a:noFill/>
          </a:ln>
        </p:spPr>
      </p:pic>
      <p:pic>
        <p:nvPicPr>
          <p:cNvPr id="558" name="Google Shape;558;p62"/>
          <p:cNvPicPr preferRelativeResize="0"/>
          <p:nvPr/>
        </p:nvPicPr>
        <p:blipFill>
          <a:blip r:embed="rId9">
            <a:alphaModFix/>
          </a:blip>
          <a:stretch>
            <a:fillRect/>
          </a:stretch>
        </p:blipFill>
        <p:spPr>
          <a:xfrm>
            <a:off x="692975" y="3808100"/>
            <a:ext cx="7975574" cy="78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p6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64" name="Google Shape;564;p6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65" name="Google Shape;565;p6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66" name="Google Shape;566;p63"/>
          <p:cNvSpPr txBox="1"/>
          <p:nvPr/>
        </p:nvSpPr>
        <p:spPr>
          <a:xfrm>
            <a:off x="656025" y="718700"/>
            <a:ext cx="7830000" cy="380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Logistic regression is a basic supervised learning </a:t>
            </a:r>
            <a:r>
              <a:rPr b="1" lang="pl" sz="1200">
                <a:latin typeface="Open Sans"/>
                <a:ea typeface="Open Sans"/>
                <a:cs typeface="Open Sans"/>
                <a:sym typeface="Open Sans"/>
              </a:rPr>
              <a:t>algorithm for predicting nominal binary variables </a:t>
            </a:r>
            <a:r>
              <a:rPr lang="pl" sz="1200">
                <a:latin typeface="Open Sans"/>
                <a:ea typeface="Open Sans"/>
                <a:cs typeface="Open Sans"/>
                <a:sym typeface="Open Sans"/>
              </a:rPr>
              <a:t>(dichotomous variables) from a set of </a:t>
            </a:r>
            <a:r>
              <a:rPr b="1" lang="pl" sz="1200">
                <a:latin typeface="Open Sans"/>
                <a:ea typeface="Open Sans"/>
                <a:cs typeface="Open Sans"/>
                <a:sym typeface="Open Sans"/>
              </a:rPr>
              <a:t>independent variables</a:t>
            </a:r>
            <a:r>
              <a:rPr lang="pl" sz="1200">
                <a:latin typeface="Open Sans"/>
                <a:ea typeface="Open Sans"/>
                <a:cs typeface="Open Sans"/>
                <a:sym typeface="Open Sans"/>
              </a:rPr>
              <a:t>. As with linear regression, from an econometric point of view, logistic regression is primarily used for </a:t>
            </a:r>
            <a:r>
              <a:rPr b="1" lang="pl" sz="1200">
                <a:latin typeface="Open Sans"/>
                <a:ea typeface="Open Sans"/>
                <a:cs typeface="Open Sans"/>
                <a:sym typeface="Open Sans"/>
              </a:rPr>
              <a:t>inference</a:t>
            </a:r>
            <a:r>
              <a:rPr lang="pl" sz="1200">
                <a:latin typeface="Open Sans"/>
                <a:ea typeface="Open Sans"/>
                <a:cs typeface="Open Sans"/>
                <a:sym typeface="Open Sans"/>
              </a:rPr>
              <a:t>. However, the interpretation of logistic regression results is much more difficult (we can’t interpret logistic regression results directly, thus we use marginal effects and odds). During this course we look at logistic regression from the machine learning perspective i.e. we are mostly interested in </a:t>
            </a:r>
            <a:r>
              <a:rPr b="1" lang="pl" sz="1200">
                <a:latin typeface="Open Sans"/>
                <a:ea typeface="Open Sans"/>
                <a:cs typeface="Open Sans"/>
                <a:sym typeface="Open Sans"/>
              </a:rPr>
              <a:t>prediction</a:t>
            </a:r>
            <a:r>
              <a:rPr lang="pl" sz="1200">
                <a:latin typeface="Open Sans"/>
                <a:ea typeface="Open Sans"/>
                <a:cs typeface="Open Sans"/>
                <a:sym typeface="Open Sans"/>
              </a:rPr>
              <a:t>. At the same time, we recommend a very good </a:t>
            </a:r>
            <a:r>
              <a:rPr lang="pl" sz="1200" u="sng">
                <a:solidFill>
                  <a:schemeClr val="hlink"/>
                </a:solidFill>
                <a:latin typeface="Open Sans"/>
                <a:ea typeface="Open Sans"/>
                <a:cs typeface="Open Sans"/>
                <a:sym typeface="Open Sans"/>
                <a:hlinkClick r:id="rId4"/>
              </a:rPr>
              <a:t>course</a:t>
            </a:r>
            <a:r>
              <a:rPr lang="pl" sz="1200">
                <a:latin typeface="Open Sans"/>
                <a:ea typeface="Open Sans"/>
                <a:cs typeface="Open Sans"/>
                <a:sym typeface="Open Sans"/>
              </a:rPr>
              <a:t> teaching the principles of logistic regression from econometric perspective (chapter 5.2).</a:t>
            </a:r>
            <a:endParaRPr sz="1200">
              <a:latin typeface="Open Sans"/>
              <a:ea typeface="Open Sans"/>
              <a:cs typeface="Open Sans"/>
              <a:sym typeface="Open Sans"/>
            </a:endParaRPr>
          </a:p>
          <a:p>
            <a:pPr indent="0" lvl="0" marL="0" rtl="0" algn="just">
              <a:lnSpc>
                <a:spcPct val="150000"/>
              </a:lnSpc>
              <a:spcBef>
                <a:spcPts val="1000"/>
              </a:spcBef>
              <a:spcAft>
                <a:spcPts val="0"/>
              </a:spcAft>
              <a:buNone/>
            </a:pPr>
            <a:r>
              <a:rPr lang="pl" sz="1200">
                <a:latin typeface="Open Sans"/>
                <a:ea typeface="Open Sans"/>
                <a:cs typeface="Open Sans"/>
                <a:sym typeface="Open Sans"/>
              </a:rPr>
              <a:t>A natural generalisation of logistic regression to the ability to classify more than two classes is </a:t>
            </a:r>
            <a:r>
              <a:rPr b="1" lang="pl" sz="1200">
                <a:latin typeface="Open Sans"/>
                <a:ea typeface="Open Sans"/>
                <a:cs typeface="Open Sans"/>
                <a:sym typeface="Open Sans"/>
              </a:rPr>
              <a:t>multinomial logistic regression</a:t>
            </a:r>
            <a:r>
              <a:rPr lang="pl" sz="1200">
                <a:latin typeface="Open Sans"/>
                <a:ea typeface="Open Sans"/>
                <a:cs typeface="Open Sans"/>
                <a:sym typeface="Open Sans"/>
              </a:rPr>
              <a:t>.</a:t>
            </a:r>
            <a:endParaRPr sz="1200">
              <a:latin typeface="Open Sans"/>
              <a:ea typeface="Open Sans"/>
              <a:cs typeface="Open Sans"/>
              <a:sym typeface="Open Sans"/>
            </a:endParaRPr>
          </a:p>
          <a:p>
            <a:pPr indent="0" lvl="0" marL="0" rtl="0" algn="just">
              <a:lnSpc>
                <a:spcPct val="150000"/>
              </a:lnSpc>
              <a:spcBef>
                <a:spcPts val="1000"/>
              </a:spcBef>
              <a:spcAft>
                <a:spcPts val="0"/>
              </a:spcAft>
              <a:buNone/>
            </a:pPr>
            <a:r>
              <a:rPr lang="pl" sz="1200">
                <a:latin typeface="Open Sans"/>
                <a:ea typeface="Open Sans"/>
                <a:cs typeface="Open Sans"/>
                <a:sym typeface="Open Sans"/>
              </a:rPr>
              <a:t>It is worth knowing that logistic regression is just one selected model representing the entire class of </a:t>
            </a:r>
            <a:r>
              <a:rPr b="1" lang="pl" sz="1200">
                <a:latin typeface="Open Sans"/>
                <a:ea typeface="Open Sans"/>
                <a:cs typeface="Open Sans"/>
                <a:sym typeface="Open Sans"/>
              </a:rPr>
              <a:t>Generalized Linear Models </a:t>
            </a:r>
            <a:r>
              <a:rPr lang="pl" sz="1200">
                <a:latin typeface="Open Sans"/>
                <a:ea typeface="Open Sans"/>
                <a:cs typeface="Open Sans"/>
                <a:sym typeface="Open Sans"/>
              </a:rPr>
              <a:t>(GLMs). </a:t>
            </a:r>
            <a:r>
              <a:rPr lang="pl" sz="1200" u="sng">
                <a:solidFill>
                  <a:schemeClr val="hlink"/>
                </a:solidFill>
                <a:latin typeface="Open Sans"/>
                <a:ea typeface="Open Sans"/>
                <a:cs typeface="Open Sans"/>
                <a:sym typeface="Open Sans"/>
                <a:hlinkClick r:id="rId5"/>
              </a:rPr>
              <a:t>Here</a:t>
            </a:r>
            <a:r>
              <a:rPr lang="pl" sz="1200">
                <a:latin typeface="Open Sans"/>
                <a:ea typeface="Open Sans"/>
                <a:cs typeface="Open Sans"/>
                <a:sym typeface="Open Sans"/>
              </a:rPr>
              <a:t> you can find more details about GLM and its families.</a:t>
            </a:r>
            <a:endParaRPr sz="1200">
              <a:latin typeface="Open Sans"/>
              <a:ea typeface="Open Sans"/>
              <a:cs typeface="Open Sans"/>
              <a:sym typeface="Open Sans"/>
            </a:endParaRPr>
          </a:p>
          <a:p>
            <a:pPr indent="0" lvl="0" marL="0" rtl="0" algn="just">
              <a:lnSpc>
                <a:spcPct val="150000"/>
              </a:lnSpc>
              <a:spcBef>
                <a:spcPts val="1000"/>
              </a:spcBef>
              <a:spcAft>
                <a:spcPts val="800"/>
              </a:spcAft>
              <a:buNone/>
            </a:pPr>
            <a:r>
              <a:t/>
            </a:r>
            <a:endParaRPr sz="1200">
              <a:latin typeface="Open Sans"/>
              <a:ea typeface="Open Sans"/>
              <a:cs typeface="Open Sans"/>
              <a:sym typeface="Open Sans"/>
            </a:endParaRPr>
          </a:p>
        </p:txBody>
      </p:sp>
      <p:sp>
        <p:nvSpPr>
          <p:cNvPr id="567" name="Google Shape;567;p6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cxnSp>
        <p:nvCxnSpPr>
          <p:cNvPr id="158" name="Google Shape;158;p2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59" name="Google Shape;159;p2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60" name="Google Shape;160;p2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61" name="Google Shape;161;p2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High-level course goals</a:t>
            </a:r>
            <a:endParaRPr b="1" sz="2000">
              <a:latin typeface="Open Sans"/>
              <a:ea typeface="Open Sans"/>
              <a:cs typeface="Open Sans"/>
              <a:sym typeface="Open Sans"/>
            </a:endParaRPr>
          </a:p>
        </p:txBody>
      </p:sp>
      <p:sp>
        <p:nvSpPr>
          <p:cNvPr id="162" name="Google Shape;162;p28"/>
          <p:cNvSpPr txBox="1"/>
          <p:nvPr/>
        </p:nvSpPr>
        <p:spPr>
          <a:xfrm>
            <a:off x="656025" y="839150"/>
            <a:ext cx="7830000" cy="26475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Students have reliable and structured knowledge on a wide range of supervised machine learning algorithms for regression and classification problems</a:t>
            </a:r>
            <a:endParaRPr>
              <a:latin typeface="Open Sans"/>
              <a:ea typeface="Open Sans"/>
              <a:cs typeface="Open Sans"/>
              <a:sym typeface="Open Sans"/>
            </a:endParaRPr>
          </a:p>
          <a:p>
            <a:pPr indent="-317500" lvl="1" marL="914400" rtl="0" algn="just">
              <a:lnSpc>
                <a:spcPct val="150000"/>
              </a:lnSpc>
              <a:spcBef>
                <a:spcPts val="800"/>
              </a:spcBef>
              <a:spcAft>
                <a:spcPts val="0"/>
              </a:spcAft>
              <a:buSzPts val="1400"/>
              <a:buFont typeface="Open Sans"/>
              <a:buChar char="○"/>
            </a:pPr>
            <a:r>
              <a:rPr lang="pl">
                <a:latin typeface="Open Sans"/>
                <a:ea typeface="Open Sans"/>
                <a:cs typeface="Open Sans"/>
                <a:sym typeface="Open Sans"/>
              </a:rPr>
              <a:t>theoretical foundations of machine learning algorithms,</a:t>
            </a:r>
            <a:endParaRPr>
              <a:latin typeface="Open Sans"/>
              <a:ea typeface="Open Sans"/>
              <a:cs typeface="Open Sans"/>
              <a:sym typeface="Open Sans"/>
            </a:endParaRPr>
          </a:p>
          <a:p>
            <a:pPr indent="-317500" lvl="1" marL="914400" rtl="0" algn="just">
              <a:lnSpc>
                <a:spcPct val="150000"/>
              </a:lnSpc>
              <a:spcBef>
                <a:spcPts val="800"/>
              </a:spcBef>
              <a:spcAft>
                <a:spcPts val="0"/>
              </a:spcAft>
              <a:buSzPts val="1400"/>
              <a:buFont typeface="Open Sans"/>
              <a:buChar char="○"/>
            </a:pPr>
            <a:r>
              <a:rPr lang="pl">
                <a:latin typeface="Open Sans"/>
                <a:ea typeface="Open Sans"/>
                <a:cs typeface="Open Sans"/>
                <a:sym typeface="Open Sans"/>
              </a:rPr>
              <a:t>practical programming skills to apply machine learning algorithms.</a:t>
            </a:r>
            <a:endParaRPr>
              <a:latin typeface="Open Sans"/>
              <a:ea typeface="Open Sans"/>
              <a:cs typeface="Open Sans"/>
              <a:sym typeface="Open Sans"/>
            </a:endParaRPr>
          </a:p>
          <a:p>
            <a:pPr indent="-317500" lvl="0" marL="457200" rtl="0" algn="just">
              <a:lnSpc>
                <a:spcPct val="150000"/>
              </a:lnSpc>
              <a:spcBef>
                <a:spcPts val="800"/>
              </a:spcBef>
              <a:spcAft>
                <a:spcPts val="800"/>
              </a:spcAft>
              <a:buSzPts val="1400"/>
              <a:buFont typeface="Open Sans"/>
              <a:buChar char="●"/>
            </a:pPr>
            <a:r>
              <a:rPr lang="pl">
                <a:latin typeface="Open Sans"/>
                <a:ea typeface="Open Sans"/>
                <a:cs typeface="Open Sans"/>
                <a:sym typeface="Open Sans"/>
              </a:rPr>
              <a:t>Students are able select predictive modeling algorithms that are best suited to the specific research problem and perform an independent research project using the methods learned.</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cxnSp>
        <p:nvCxnSpPr>
          <p:cNvPr id="572" name="Google Shape;572;p6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73" name="Google Shape;573;p6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74" name="Google Shape;574;p6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75" name="Google Shape;575;p64"/>
          <p:cNvSpPr txBox="1"/>
          <p:nvPr/>
        </p:nvSpPr>
        <p:spPr>
          <a:xfrm>
            <a:off x="656025" y="718700"/>
            <a:ext cx="7614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Linear regression for binary classification problem</a:t>
            </a:r>
            <a:endParaRPr sz="1200">
              <a:latin typeface="Open Sans"/>
              <a:ea typeface="Open Sans"/>
              <a:cs typeface="Open Sans"/>
              <a:sym typeface="Open Sans"/>
            </a:endParaRPr>
          </a:p>
        </p:txBody>
      </p:sp>
      <p:sp>
        <p:nvSpPr>
          <p:cNvPr id="576" name="Google Shape;576;p64"/>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577" name="Google Shape;577;p64"/>
          <p:cNvPicPr preferRelativeResize="0"/>
          <p:nvPr/>
        </p:nvPicPr>
        <p:blipFill rotWithShape="1">
          <a:blip r:embed="rId4">
            <a:alphaModFix/>
          </a:blip>
          <a:srcRect b="20097" l="0" r="0" t="12027"/>
          <a:stretch/>
        </p:blipFill>
        <p:spPr>
          <a:xfrm>
            <a:off x="711325" y="1132000"/>
            <a:ext cx="6972100" cy="2072775"/>
          </a:xfrm>
          <a:prstGeom prst="rect">
            <a:avLst/>
          </a:prstGeom>
          <a:noFill/>
          <a:ln>
            <a:noFill/>
          </a:ln>
        </p:spPr>
      </p:pic>
      <p:sp>
        <p:nvSpPr>
          <p:cNvPr id="578" name="Google Shape;578;p64"/>
          <p:cNvSpPr txBox="1"/>
          <p:nvPr/>
        </p:nvSpPr>
        <p:spPr>
          <a:xfrm>
            <a:off x="5398200" y="4281350"/>
            <a:ext cx="3250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579" name="Google Shape;579;p64"/>
          <p:cNvPicPr preferRelativeResize="0"/>
          <p:nvPr/>
        </p:nvPicPr>
        <p:blipFill>
          <a:blip r:embed="rId6">
            <a:alphaModFix/>
          </a:blip>
          <a:stretch>
            <a:fillRect/>
          </a:stretch>
        </p:blipFill>
        <p:spPr>
          <a:xfrm>
            <a:off x="845750" y="3493363"/>
            <a:ext cx="3250500" cy="514496"/>
          </a:xfrm>
          <a:prstGeom prst="rect">
            <a:avLst/>
          </a:prstGeom>
          <a:noFill/>
          <a:ln>
            <a:noFill/>
          </a:ln>
        </p:spPr>
      </p:pic>
      <p:pic>
        <p:nvPicPr>
          <p:cNvPr id="580" name="Google Shape;580;p64"/>
          <p:cNvPicPr preferRelativeResize="0"/>
          <p:nvPr/>
        </p:nvPicPr>
        <p:blipFill rotWithShape="1">
          <a:blip r:embed="rId4">
            <a:alphaModFix/>
          </a:blip>
          <a:srcRect b="0" l="33170" r="22052" t="81651"/>
          <a:stretch/>
        </p:blipFill>
        <p:spPr>
          <a:xfrm>
            <a:off x="4627025" y="3474650"/>
            <a:ext cx="3074817" cy="551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cxnSp>
        <p:nvCxnSpPr>
          <p:cNvPr id="585" name="Google Shape;585;p6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586" name="Google Shape;586;p6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587" name="Google Shape;587;p6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588" name="Google Shape;588;p65"/>
          <p:cNvSpPr txBox="1"/>
          <p:nvPr/>
        </p:nvSpPr>
        <p:spPr>
          <a:xfrm>
            <a:off x="656025" y="718700"/>
            <a:ext cx="38082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Sigmoid function</a:t>
            </a:r>
            <a:endParaRPr b="1" sz="12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A sigmoid function is a mathematical function having a characteristic "S"-shaped curve or sigmoid curve. Some sigmoid functions compared:</a:t>
            </a:r>
            <a:endParaRPr sz="1200">
              <a:latin typeface="Open Sans"/>
              <a:ea typeface="Open Sans"/>
              <a:cs typeface="Open Sans"/>
              <a:sym typeface="Open Sans"/>
            </a:endParaRPr>
          </a:p>
        </p:txBody>
      </p:sp>
      <p:sp>
        <p:nvSpPr>
          <p:cNvPr id="589" name="Google Shape;589;p6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590" name="Google Shape;590;p65"/>
          <p:cNvPicPr preferRelativeResize="0"/>
          <p:nvPr/>
        </p:nvPicPr>
        <p:blipFill>
          <a:blip r:embed="rId4">
            <a:alphaModFix/>
          </a:blip>
          <a:stretch>
            <a:fillRect/>
          </a:stretch>
        </p:blipFill>
        <p:spPr>
          <a:xfrm>
            <a:off x="4658922" y="768525"/>
            <a:ext cx="3890774" cy="1945399"/>
          </a:xfrm>
          <a:prstGeom prst="rect">
            <a:avLst/>
          </a:prstGeom>
          <a:noFill/>
          <a:ln>
            <a:noFill/>
          </a:ln>
        </p:spPr>
      </p:pic>
      <p:sp>
        <p:nvSpPr>
          <p:cNvPr id="591" name="Google Shape;591;p65"/>
          <p:cNvSpPr txBox="1"/>
          <p:nvPr/>
        </p:nvSpPr>
        <p:spPr>
          <a:xfrm>
            <a:off x="656513" y="2713913"/>
            <a:ext cx="783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A common example of a sigmoid function is the logistic function:</a:t>
            </a:r>
            <a:endParaRPr sz="1200">
              <a:latin typeface="Open Sans"/>
              <a:ea typeface="Open Sans"/>
              <a:cs typeface="Open Sans"/>
              <a:sym typeface="Open Sans"/>
            </a:endParaRPr>
          </a:p>
        </p:txBody>
      </p:sp>
      <p:pic>
        <p:nvPicPr>
          <p:cNvPr id="592" name="Google Shape;592;p65"/>
          <p:cNvPicPr preferRelativeResize="0"/>
          <p:nvPr/>
        </p:nvPicPr>
        <p:blipFill rotWithShape="1">
          <a:blip r:embed="rId5">
            <a:alphaModFix/>
          </a:blip>
          <a:srcRect b="0" l="18214" r="60005" t="0"/>
          <a:stretch/>
        </p:blipFill>
        <p:spPr>
          <a:xfrm>
            <a:off x="5363294" y="2671525"/>
            <a:ext cx="728250" cy="454100"/>
          </a:xfrm>
          <a:prstGeom prst="rect">
            <a:avLst/>
          </a:prstGeom>
          <a:noFill/>
          <a:ln>
            <a:noFill/>
          </a:ln>
        </p:spPr>
      </p:pic>
      <p:sp>
        <p:nvSpPr>
          <p:cNvPr id="593" name="Google Shape;593;p65"/>
          <p:cNvSpPr txBox="1"/>
          <p:nvPr/>
        </p:nvSpPr>
        <p:spPr>
          <a:xfrm>
            <a:off x="7292450" y="4281350"/>
            <a:ext cx="1356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594" name="Google Shape;594;p65"/>
          <p:cNvSpPr txBox="1"/>
          <p:nvPr/>
        </p:nvSpPr>
        <p:spPr>
          <a:xfrm>
            <a:off x="657488" y="3017588"/>
            <a:ext cx="78300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Logistic function has many useful properties: </a:t>
            </a:r>
            <a:endParaRPr sz="1200">
              <a:latin typeface="Open Sans"/>
              <a:ea typeface="Open Sans"/>
              <a:cs typeface="Open Sans"/>
              <a:sym typeface="Open Sans"/>
            </a:endParaRPr>
          </a:p>
          <a:p>
            <a:pPr indent="457200" lvl="0" marL="0" rtl="0" algn="just">
              <a:lnSpc>
                <a:spcPct val="150000"/>
              </a:lnSpc>
              <a:spcBef>
                <a:spcPts val="0"/>
              </a:spcBef>
              <a:spcAft>
                <a:spcPts val="0"/>
              </a:spcAft>
              <a:buNone/>
            </a:pPr>
            <a:r>
              <a:rPr lang="pl" sz="1200">
                <a:latin typeface="Open Sans"/>
                <a:ea typeface="Open Sans"/>
                <a:cs typeface="Open Sans"/>
                <a:sym typeface="Open Sans"/>
              </a:rPr>
              <a:t>1. it maps solution space to probability functions - output range is from 0 to 1</a:t>
            </a:r>
            <a:endParaRPr sz="1200">
              <a:latin typeface="Open Sans"/>
              <a:ea typeface="Open Sans"/>
              <a:cs typeface="Open Sans"/>
              <a:sym typeface="Open Sans"/>
            </a:endParaRPr>
          </a:p>
          <a:p>
            <a:pPr indent="457200" lvl="0" marL="0" rtl="0" algn="just">
              <a:lnSpc>
                <a:spcPct val="150000"/>
              </a:lnSpc>
              <a:spcBef>
                <a:spcPts val="0"/>
              </a:spcBef>
              <a:spcAft>
                <a:spcPts val="0"/>
              </a:spcAft>
              <a:buNone/>
            </a:pPr>
            <a:r>
              <a:rPr lang="pl" sz="1200">
                <a:latin typeface="Open Sans"/>
                <a:ea typeface="Open Sans"/>
                <a:cs typeface="Open Sans"/>
                <a:sym typeface="Open Sans"/>
              </a:rPr>
              <a:t>2. it is differentiable - important from the perspective of optimization problem</a:t>
            </a:r>
            <a:endParaRPr sz="1200">
              <a:latin typeface="Open Sans"/>
              <a:ea typeface="Open Sans"/>
              <a:cs typeface="Open Sans"/>
              <a:sym typeface="Open Sans"/>
            </a:endParaRPr>
          </a:p>
          <a:p>
            <a:pPr indent="457200" lvl="0" marL="0" rtl="0" algn="just">
              <a:lnSpc>
                <a:spcPct val="150000"/>
              </a:lnSpc>
              <a:spcBef>
                <a:spcPts val="0"/>
              </a:spcBef>
              <a:spcAft>
                <a:spcPts val="0"/>
              </a:spcAft>
              <a:buNone/>
            </a:pPr>
            <a:r>
              <a:rPr lang="pl" sz="1200">
                <a:latin typeface="Open Sans"/>
                <a:ea typeface="Open Sans"/>
                <a:cs typeface="Open Sans"/>
                <a:sym typeface="Open Sans"/>
              </a:rPr>
              <a:t>3. it uses exponential - most outputs are “attached” to 0 or 1 (not in the mid ambiguous zone)</a:t>
            </a:r>
            <a:endParaRPr sz="12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cxnSp>
        <p:nvCxnSpPr>
          <p:cNvPr id="599" name="Google Shape;599;p6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00" name="Google Shape;600;p6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01" name="Google Shape;601;p6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02" name="Google Shape;602;p66"/>
          <p:cNvSpPr txBox="1"/>
          <p:nvPr/>
        </p:nvSpPr>
        <p:spPr>
          <a:xfrm>
            <a:off x="656025" y="718700"/>
            <a:ext cx="7614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Logistic regression for binary classification problem </a:t>
            </a:r>
            <a:endParaRPr sz="1200">
              <a:latin typeface="Open Sans"/>
              <a:ea typeface="Open Sans"/>
              <a:cs typeface="Open Sans"/>
              <a:sym typeface="Open Sans"/>
            </a:endParaRPr>
          </a:p>
        </p:txBody>
      </p:sp>
      <p:sp>
        <p:nvSpPr>
          <p:cNvPr id="603" name="Google Shape;603;p6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604" name="Google Shape;604;p66"/>
          <p:cNvSpPr txBox="1"/>
          <p:nvPr/>
        </p:nvSpPr>
        <p:spPr>
          <a:xfrm>
            <a:off x="5398200" y="4281350"/>
            <a:ext cx="3250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605" name="Google Shape;605;p66"/>
          <p:cNvPicPr preferRelativeResize="0"/>
          <p:nvPr/>
        </p:nvPicPr>
        <p:blipFill>
          <a:blip r:embed="rId5">
            <a:alphaModFix/>
          </a:blip>
          <a:stretch>
            <a:fillRect/>
          </a:stretch>
        </p:blipFill>
        <p:spPr>
          <a:xfrm>
            <a:off x="775000" y="1080663"/>
            <a:ext cx="6693183" cy="2888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cxnSp>
        <p:nvCxnSpPr>
          <p:cNvPr id="610" name="Google Shape;610;p6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11" name="Google Shape;611;p6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12" name="Google Shape;612;p6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13" name="Google Shape;613;p67"/>
          <p:cNvSpPr txBox="1"/>
          <p:nvPr/>
        </p:nvSpPr>
        <p:spPr>
          <a:xfrm>
            <a:off x="656025" y="718700"/>
            <a:ext cx="7830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b="1" lang="pl" sz="1200">
                <a:latin typeface="Open Sans"/>
                <a:ea typeface="Open Sans"/>
                <a:cs typeface="Open Sans"/>
                <a:sym typeface="Open Sans"/>
              </a:rPr>
              <a:t>The relationship between logistic and linear regression</a:t>
            </a:r>
            <a:endParaRPr b="1" sz="1200">
              <a:latin typeface="Open Sans"/>
              <a:ea typeface="Open Sans"/>
              <a:cs typeface="Open Sans"/>
              <a:sym typeface="Open Sans"/>
            </a:endParaRPr>
          </a:p>
        </p:txBody>
      </p:sp>
      <p:sp>
        <p:nvSpPr>
          <p:cNvPr id="614" name="Google Shape;614;p6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615" name="Google Shape;615;p67"/>
          <p:cNvPicPr preferRelativeResize="0"/>
          <p:nvPr/>
        </p:nvPicPr>
        <p:blipFill>
          <a:blip r:embed="rId4">
            <a:alphaModFix/>
          </a:blip>
          <a:stretch>
            <a:fillRect/>
          </a:stretch>
        </p:blipFill>
        <p:spPr>
          <a:xfrm>
            <a:off x="778150" y="1122600"/>
            <a:ext cx="2688575" cy="621300"/>
          </a:xfrm>
          <a:prstGeom prst="rect">
            <a:avLst/>
          </a:prstGeom>
          <a:noFill/>
          <a:ln>
            <a:noFill/>
          </a:ln>
        </p:spPr>
      </p:pic>
      <p:sp>
        <p:nvSpPr>
          <p:cNvPr id="616" name="Google Shape;616;p67"/>
          <p:cNvSpPr txBox="1"/>
          <p:nvPr/>
        </p:nvSpPr>
        <p:spPr>
          <a:xfrm>
            <a:off x="4490775" y="1248600"/>
            <a:ext cx="1707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lang="pl" sz="1200">
                <a:latin typeface="Open Sans"/>
                <a:ea typeface="Open Sans"/>
                <a:cs typeface="Open Sans"/>
                <a:sym typeface="Open Sans"/>
              </a:rPr>
              <a:t>Logistic function</a:t>
            </a:r>
            <a:endParaRPr sz="1200">
              <a:latin typeface="Open Sans"/>
              <a:ea typeface="Open Sans"/>
              <a:cs typeface="Open Sans"/>
              <a:sym typeface="Open Sans"/>
            </a:endParaRPr>
          </a:p>
        </p:txBody>
      </p:sp>
      <p:cxnSp>
        <p:nvCxnSpPr>
          <p:cNvPr id="617" name="Google Shape;617;p67"/>
          <p:cNvCxnSpPr>
            <a:stCxn id="616" idx="1"/>
            <a:endCxn id="615" idx="3"/>
          </p:cNvCxnSpPr>
          <p:nvPr/>
        </p:nvCxnSpPr>
        <p:spPr>
          <a:xfrm rot="10800000">
            <a:off x="3466575" y="1433250"/>
            <a:ext cx="1024200" cy="0"/>
          </a:xfrm>
          <a:prstGeom prst="straightConnector1">
            <a:avLst/>
          </a:prstGeom>
          <a:noFill/>
          <a:ln cap="flat" cmpd="sng" w="9525">
            <a:solidFill>
              <a:srgbClr val="992735"/>
            </a:solidFill>
            <a:prstDash val="solid"/>
            <a:round/>
            <a:headEnd len="med" w="med" type="none"/>
            <a:tailEnd len="med" w="med" type="triangle"/>
          </a:ln>
        </p:spPr>
      </p:cxnSp>
      <p:grpSp>
        <p:nvGrpSpPr>
          <p:cNvPr id="618" name="Google Shape;618;p67"/>
          <p:cNvGrpSpPr/>
          <p:nvPr/>
        </p:nvGrpSpPr>
        <p:grpSpPr>
          <a:xfrm>
            <a:off x="778150" y="1935897"/>
            <a:ext cx="5391000" cy="621963"/>
            <a:chOff x="778150" y="1935897"/>
            <a:chExt cx="5391000" cy="621963"/>
          </a:xfrm>
        </p:grpSpPr>
        <p:pic>
          <p:nvPicPr>
            <p:cNvPr id="619" name="Google Shape;619;p67"/>
            <p:cNvPicPr preferRelativeResize="0"/>
            <p:nvPr/>
          </p:nvPicPr>
          <p:blipFill rotWithShape="1">
            <a:blip r:embed="rId5">
              <a:alphaModFix/>
            </a:blip>
            <a:srcRect b="0" l="0" r="0" t="21758"/>
            <a:stretch/>
          </p:blipFill>
          <p:spPr>
            <a:xfrm>
              <a:off x="778150" y="1935897"/>
              <a:ext cx="2057400" cy="621963"/>
            </a:xfrm>
            <a:prstGeom prst="rect">
              <a:avLst/>
            </a:prstGeom>
            <a:noFill/>
            <a:ln>
              <a:noFill/>
            </a:ln>
          </p:spPr>
        </p:pic>
        <p:sp>
          <p:nvSpPr>
            <p:cNvPr id="620" name="Google Shape;620;p67"/>
            <p:cNvSpPr txBox="1"/>
            <p:nvPr/>
          </p:nvSpPr>
          <p:spPr>
            <a:xfrm>
              <a:off x="4462150" y="1973175"/>
              <a:ext cx="1707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lang="pl" sz="1200">
                  <a:latin typeface="Open Sans"/>
                  <a:ea typeface="Open Sans"/>
                  <a:cs typeface="Open Sans"/>
                  <a:sym typeface="Open Sans"/>
                </a:rPr>
                <a:t>Logistic function</a:t>
              </a:r>
              <a:endParaRPr sz="1200">
                <a:latin typeface="Open Sans"/>
                <a:ea typeface="Open Sans"/>
                <a:cs typeface="Open Sans"/>
                <a:sym typeface="Open Sans"/>
              </a:endParaRPr>
            </a:p>
          </p:txBody>
        </p:sp>
        <p:cxnSp>
          <p:nvCxnSpPr>
            <p:cNvPr id="621" name="Google Shape;621;p67"/>
            <p:cNvCxnSpPr>
              <a:stCxn id="620" idx="1"/>
            </p:cNvCxnSpPr>
            <p:nvPr/>
          </p:nvCxnSpPr>
          <p:spPr>
            <a:xfrm rot="10800000">
              <a:off x="3437950" y="2157825"/>
              <a:ext cx="1024200" cy="0"/>
            </a:xfrm>
            <a:prstGeom prst="straightConnector1">
              <a:avLst/>
            </a:prstGeom>
            <a:noFill/>
            <a:ln cap="flat" cmpd="sng" w="9525">
              <a:solidFill>
                <a:srgbClr val="992735"/>
              </a:solidFill>
              <a:prstDash val="solid"/>
              <a:round/>
              <a:headEnd len="med" w="med" type="none"/>
              <a:tailEnd len="med" w="med" type="triangle"/>
            </a:ln>
          </p:spPr>
        </p:cxnSp>
      </p:grpSp>
      <p:grpSp>
        <p:nvGrpSpPr>
          <p:cNvPr id="622" name="Google Shape;622;p67"/>
          <p:cNvGrpSpPr/>
          <p:nvPr/>
        </p:nvGrpSpPr>
        <p:grpSpPr>
          <a:xfrm>
            <a:off x="806917" y="2571750"/>
            <a:ext cx="5511708" cy="732300"/>
            <a:chOff x="806917" y="2571750"/>
            <a:chExt cx="5511708" cy="732300"/>
          </a:xfrm>
        </p:grpSpPr>
        <p:pic>
          <p:nvPicPr>
            <p:cNvPr id="623" name="Google Shape;623;p67"/>
            <p:cNvPicPr preferRelativeResize="0"/>
            <p:nvPr/>
          </p:nvPicPr>
          <p:blipFill>
            <a:blip r:embed="rId6">
              <a:alphaModFix/>
            </a:blip>
            <a:stretch>
              <a:fillRect/>
            </a:stretch>
          </p:blipFill>
          <p:spPr>
            <a:xfrm>
              <a:off x="806917" y="2571750"/>
              <a:ext cx="2631025" cy="732300"/>
            </a:xfrm>
            <a:prstGeom prst="rect">
              <a:avLst/>
            </a:prstGeom>
            <a:noFill/>
            <a:ln>
              <a:noFill/>
            </a:ln>
          </p:spPr>
        </p:pic>
        <p:sp>
          <p:nvSpPr>
            <p:cNvPr id="624" name="Google Shape;624;p67"/>
            <p:cNvSpPr txBox="1"/>
            <p:nvPr/>
          </p:nvSpPr>
          <p:spPr>
            <a:xfrm>
              <a:off x="4611625" y="2753250"/>
              <a:ext cx="17070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lang="pl" sz="1200">
                  <a:latin typeface="Open Sans"/>
                  <a:ea typeface="Open Sans"/>
                  <a:cs typeface="Open Sans"/>
                  <a:sym typeface="Open Sans"/>
                </a:rPr>
                <a:t>Odds ratio</a:t>
              </a:r>
              <a:endParaRPr sz="1200">
                <a:latin typeface="Open Sans"/>
                <a:ea typeface="Open Sans"/>
                <a:cs typeface="Open Sans"/>
                <a:sym typeface="Open Sans"/>
              </a:endParaRPr>
            </a:p>
          </p:txBody>
        </p:sp>
        <p:cxnSp>
          <p:nvCxnSpPr>
            <p:cNvPr id="625" name="Google Shape;625;p67"/>
            <p:cNvCxnSpPr>
              <a:stCxn id="624" idx="1"/>
            </p:cNvCxnSpPr>
            <p:nvPr/>
          </p:nvCxnSpPr>
          <p:spPr>
            <a:xfrm rot="10800000">
              <a:off x="3587425" y="2937900"/>
              <a:ext cx="1024200" cy="0"/>
            </a:xfrm>
            <a:prstGeom prst="straightConnector1">
              <a:avLst/>
            </a:prstGeom>
            <a:noFill/>
            <a:ln cap="flat" cmpd="sng" w="9525">
              <a:solidFill>
                <a:srgbClr val="992735"/>
              </a:solidFill>
              <a:prstDash val="solid"/>
              <a:round/>
              <a:headEnd len="med" w="med" type="none"/>
              <a:tailEnd len="med" w="med" type="triangle"/>
            </a:ln>
          </p:spPr>
        </p:cxnSp>
      </p:grpSp>
      <p:grpSp>
        <p:nvGrpSpPr>
          <p:cNvPr id="626" name="Google Shape;626;p67"/>
          <p:cNvGrpSpPr/>
          <p:nvPr/>
        </p:nvGrpSpPr>
        <p:grpSpPr>
          <a:xfrm>
            <a:off x="806925" y="3518950"/>
            <a:ext cx="5942700" cy="654575"/>
            <a:chOff x="806925" y="3518950"/>
            <a:chExt cx="5942700" cy="654575"/>
          </a:xfrm>
        </p:grpSpPr>
        <p:pic>
          <p:nvPicPr>
            <p:cNvPr id="627" name="Google Shape;627;p67"/>
            <p:cNvPicPr preferRelativeResize="0"/>
            <p:nvPr/>
          </p:nvPicPr>
          <p:blipFill>
            <a:blip r:embed="rId7">
              <a:alphaModFix/>
            </a:blip>
            <a:stretch>
              <a:fillRect/>
            </a:stretch>
          </p:blipFill>
          <p:spPr>
            <a:xfrm>
              <a:off x="806925" y="3518950"/>
              <a:ext cx="2490374" cy="654575"/>
            </a:xfrm>
            <a:prstGeom prst="rect">
              <a:avLst/>
            </a:prstGeom>
            <a:noFill/>
            <a:ln>
              <a:noFill/>
            </a:ln>
          </p:spPr>
        </p:pic>
        <p:sp>
          <p:nvSpPr>
            <p:cNvPr id="628" name="Google Shape;628;p67"/>
            <p:cNvSpPr txBox="1"/>
            <p:nvPr/>
          </p:nvSpPr>
          <p:spPr>
            <a:xfrm>
              <a:off x="4565925" y="3616025"/>
              <a:ext cx="21837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800"/>
                </a:spcAft>
                <a:buNone/>
              </a:pPr>
              <a:r>
                <a:rPr lang="pl" sz="1200">
                  <a:latin typeface="Open Sans"/>
                  <a:ea typeface="Open Sans"/>
                  <a:cs typeface="Open Sans"/>
                  <a:sym typeface="Open Sans"/>
                </a:rPr>
                <a:t>Log odds (or </a:t>
              </a:r>
              <a:r>
                <a:rPr b="1" lang="pl" sz="1200">
                  <a:latin typeface="Open Sans"/>
                  <a:ea typeface="Open Sans"/>
                  <a:cs typeface="Open Sans"/>
                  <a:sym typeface="Open Sans"/>
                </a:rPr>
                <a:t>logit function</a:t>
              </a:r>
              <a:r>
                <a:rPr lang="pl" sz="1200">
                  <a:latin typeface="Open Sans"/>
                  <a:ea typeface="Open Sans"/>
                  <a:cs typeface="Open Sans"/>
                  <a:sym typeface="Open Sans"/>
                </a:rPr>
                <a:t>)</a:t>
              </a:r>
              <a:endParaRPr sz="1200">
                <a:latin typeface="Open Sans"/>
                <a:ea typeface="Open Sans"/>
                <a:cs typeface="Open Sans"/>
                <a:sym typeface="Open Sans"/>
              </a:endParaRPr>
            </a:p>
          </p:txBody>
        </p:sp>
        <p:cxnSp>
          <p:nvCxnSpPr>
            <p:cNvPr id="629" name="Google Shape;629;p67"/>
            <p:cNvCxnSpPr>
              <a:stCxn id="628" idx="1"/>
            </p:cNvCxnSpPr>
            <p:nvPr/>
          </p:nvCxnSpPr>
          <p:spPr>
            <a:xfrm rot="10800000">
              <a:off x="3541725" y="3800675"/>
              <a:ext cx="1024200" cy="0"/>
            </a:xfrm>
            <a:prstGeom prst="straightConnector1">
              <a:avLst/>
            </a:prstGeom>
            <a:noFill/>
            <a:ln cap="flat" cmpd="sng" w="9525">
              <a:solidFill>
                <a:srgbClr val="992735"/>
              </a:solidFill>
              <a:prstDash val="solid"/>
              <a:round/>
              <a:headEnd len="med" w="med" type="none"/>
              <a:tailEnd len="med" w="med" type="triangle"/>
            </a:ln>
          </p:spPr>
        </p:cxnSp>
      </p:grpSp>
      <p:sp>
        <p:nvSpPr>
          <p:cNvPr id="630" name="Google Shape;630;p67"/>
          <p:cNvSpPr txBox="1"/>
          <p:nvPr/>
        </p:nvSpPr>
        <p:spPr>
          <a:xfrm>
            <a:off x="5398200" y="4281350"/>
            <a:ext cx="3250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8"/>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cxnSp>
        <p:nvCxnSpPr>
          <p:cNvPr id="635" name="Google Shape;635;p6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36" name="Google Shape;636;p6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37" name="Google Shape;637;p6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38" name="Google Shape;638;p68"/>
          <p:cNvSpPr txBox="1"/>
          <p:nvPr/>
        </p:nvSpPr>
        <p:spPr>
          <a:xfrm>
            <a:off x="656025" y="718700"/>
            <a:ext cx="7614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Logistic regression - decision boundary</a:t>
            </a:r>
            <a:endParaRPr sz="1200">
              <a:latin typeface="Open Sans"/>
              <a:ea typeface="Open Sans"/>
              <a:cs typeface="Open Sans"/>
              <a:sym typeface="Open Sans"/>
            </a:endParaRPr>
          </a:p>
        </p:txBody>
      </p:sp>
      <p:sp>
        <p:nvSpPr>
          <p:cNvPr id="639" name="Google Shape;639;p6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640" name="Google Shape;640;p68"/>
          <p:cNvSpPr txBox="1"/>
          <p:nvPr/>
        </p:nvSpPr>
        <p:spPr>
          <a:xfrm>
            <a:off x="5398200" y="4281350"/>
            <a:ext cx="3250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641" name="Google Shape;641;p68"/>
          <p:cNvPicPr preferRelativeResize="0"/>
          <p:nvPr/>
        </p:nvPicPr>
        <p:blipFill>
          <a:blip r:embed="rId5">
            <a:alphaModFix/>
          </a:blip>
          <a:stretch>
            <a:fillRect/>
          </a:stretch>
        </p:blipFill>
        <p:spPr>
          <a:xfrm>
            <a:off x="755075" y="1122896"/>
            <a:ext cx="3915974" cy="2043594"/>
          </a:xfrm>
          <a:prstGeom prst="rect">
            <a:avLst/>
          </a:prstGeom>
          <a:noFill/>
          <a:ln>
            <a:noFill/>
          </a:ln>
        </p:spPr>
      </p:pic>
      <p:pic>
        <p:nvPicPr>
          <p:cNvPr id="642" name="Google Shape;642;p68"/>
          <p:cNvPicPr preferRelativeResize="0"/>
          <p:nvPr/>
        </p:nvPicPr>
        <p:blipFill>
          <a:blip r:embed="rId6">
            <a:alphaModFix/>
          </a:blip>
          <a:stretch>
            <a:fillRect/>
          </a:stretch>
        </p:blipFill>
        <p:spPr>
          <a:xfrm>
            <a:off x="4953550" y="1170700"/>
            <a:ext cx="3915975" cy="1980110"/>
          </a:xfrm>
          <a:prstGeom prst="rect">
            <a:avLst/>
          </a:prstGeom>
          <a:noFill/>
          <a:ln>
            <a:noFill/>
          </a:ln>
        </p:spPr>
      </p:pic>
      <p:grpSp>
        <p:nvGrpSpPr>
          <p:cNvPr id="643" name="Google Shape;643;p68"/>
          <p:cNvGrpSpPr/>
          <p:nvPr/>
        </p:nvGrpSpPr>
        <p:grpSpPr>
          <a:xfrm>
            <a:off x="656025" y="3276575"/>
            <a:ext cx="7992676" cy="1077523"/>
            <a:chOff x="656025" y="3276575"/>
            <a:chExt cx="7992676" cy="1077523"/>
          </a:xfrm>
        </p:grpSpPr>
        <p:sp>
          <p:nvSpPr>
            <p:cNvPr id="644" name="Google Shape;644;p68"/>
            <p:cNvSpPr txBox="1"/>
            <p:nvPr/>
          </p:nvSpPr>
          <p:spPr>
            <a:xfrm>
              <a:off x="656025" y="3276575"/>
              <a:ext cx="7614600" cy="631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Logistic regression - cost function</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We utilize binary cross-entropy (log-loss) as the cost function for logistic regression: </a:t>
              </a:r>
              <a:endParaRPr sz="1100">
                <a:latin typeface="Open Sans"/>
                <a:ea typeface="Open Sans"/>
                <a:cs typeface="Open Sans"/>
                <a:sym typeface="Open Sans"/>
              </a:endParaRPr>
            </a:p>
          </p:txBody>
        </p:sp>
        <p:pic>
          <p:nvPicPr>
            <p:cNvPr id="645" name="Google Shape;645;p68"/>
            <p:cNvPicPr preferRelativeResize="0"/>
            <p:nvPr/>
          </p:nvPicPr>
          <p:blipFill>
            <a:blip r:embed="rId7">
              <a:alphaModFix/>
            </a:blip>
            <a:stretch>
              <a:fillRect/>
            </a:stretch>
          </p:blipFill>
          <p:spPr>
            <a:xfrm>
              <a:off x="5793675" y="3928758"/>
              <a:ext cx="2855025" cy="4253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cxnSp>
        <p:nvCxnSpPr>
          <p:cNvPr id="650" name="Google Shape;650;p6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51" name="Google Shape;651;p6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52" name="Google Shape;652;p6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53" name="Google Shape;653;p69"/>
          <p:cNvSpPr txBox="1"/>
          <p:nvPr/>
        </p:nvSpPr>
        <p:spPr>
          <a:xfrm>
            <a:off x="656025" y="718700"/>
            <a:ext cx="76146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200">
                <a:latin typeface="Open Sans"/>
                <a:ea typeface="Open Sans"/>
                <a:cs typeface="Open Sans"/>
                <a:sym typeface="Open Sans"/>
              </a:rPr>
              <a:t>Multinomial logistic regression - one vs all approach</a:t>
            </a:r>
            <a:endParaRPr sz="1200">
              <a:latin typeface="Open Sans"/>
              <a:ea typeface="Open Sans"/>
              <a:cs typeface="Open Sans"/>
              <a:sym typeface="Open Sans"/>
            </a:endParaRPr>
          </a:p>
        </p:txBody>
      </p:sp>
      <p:sp>
        <p:nvSpPr>
          <p:cNvPr id="654" name="Google Shape;654;p6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655" name="Google Shape;655;p69"/>
          <p:cNvSpPr txBox="1"/>
          <p:nvPr/>
        </p:nvSpPr>
        <p:spPr>
          <a:xfrm>
            <a:off x="5020125" y="4689500"/>
            <a:ext cx="3250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656" name="Google Shape;656;p69"/>
          <p:cNvPicPr preferRelativeResize="0"/>
          <p:nvPr/>
        </p:nvPicPr>
        <p:blipFill>
          <a:blip r:embed="rId5">
            <a:alphaModFix/>
          </a:blip>
          <a:stretch>
            <a:fillRect/>
          </a:stretch>
        </p:blipFill>
        <p:spPr>
          <a:xfrm>
            <a:off x="378775" y="1204400"/>
            <a:ext cx="3158674" cy="1627050"/>
          </a:xfrm>
          <a:prstGeom prst="rect">
            <a:avLst/>
          </a:prstGeom>
          <a:noFill/>
          <a:ln>
            <a:noFill/>
          </a:ln>
        </p:spPr>
      </p:pic>
      <p:grpSp>
        <p:nvGrpSpPr>
          <p:cNvPr id="657" name="Google Shape;657;p69"/>
          <p:cNvGrpSpPr/>
          <p:nvPr/>
        </p:nvGrpSpPr>
        <p:grpSpPr>
          <a:xfrm>
            <a:off x="3537449" y="1263325"/>
            <a:ext cx="2641030" cy="1448475"/>
            <a:chOff x="3537449" y="1263325"/>
            <a:chExt cx="2641030" cy="1448475"/>
          </a:xfrm>
        </p:grpSpPr>
        <p:pic>
          <p:nvPicPr>
            <p:cNvPr id="658" name="Google Shape;658;p69"/>
            <p:cNvPicPr preferRelativeResize="0"/>
            <p:nvPr/>
          </p:nvPicPr>
          <p:blipFill>
            <a:blip r:embed="rId6">
              <a:alphaModFix/>
            </a:blip>
            <a:stretch>
              <a:fillRect/>
            </a:stretch>
          </p:blipFill>
          <p:spPr>
            <a:xfrm>
              <a:off x="3646112" y="1263325"/>
              <a:ext cx="2532367" cy="1448475"/>
            </a:xfrm>
            <a:prstGeom prst="rect">
              <a:avLst/>
            </a:prstGeom>
            <a:noFill/>
            <a:ln>
              <a:noFill/>
            </a:ln>
          </p:spPr>
        </p:pic>
        <p:cxnSp>
          <p:nvCxnSpPr>
            <p:cNvPr id="659" name="Google Shape;659;p69"/>
            <p:cNvCxnSpPr>
              <a:stCxn id="656" idx="3"/>
            </p:cNvCxnSpPr>
            <p:nvPr/>
          </p:nvCxnSpPr>
          <p:spPr>
            <a:xfrm>
              <a:off x="3537449" y="2017925"/>
              <a:ext cx="594300" cy="0"/>
            </a:xfrm>
            <a:prstGeom prst="straightConnector1">
              <a:avLst/>
            </a:prstGeom>
            <a:noFill/>
            <a:ln cap="flat" cmpd="sng" w="9525">
              <a:solidFill>
                <a:srgbClr val="992735"/>
              </a:solidFill>
              <a:prstDash val="solid"/>
              <a:round/>
              <a:headEnd len="med" w="med" type="none"/>
              <a:tailEnd len="med" w="med" type="triangle"/>
            </a:ln>
          </p:spPr>
        </p:cxnSp>
      </p:grpSp>
      <p:grpSp>
        <p:nvGrpSpPr>
          <p:cNvPr id="660" name="Google Shape;660;p69"/>
          <p:cNvGrpSpPr/>
          <p:nvPr/>
        </p:nvGrpSpPr>
        <p:grpSpPr>
          <a:xfrm>
            <a:off x="6178474" y="1183644"/>
            <a:ext cx="2692650" cy="1489975"/>
            <a:chOff x="6178474" y="1183644"/>
            <a:chExt cx="2692650" cy="1489975"/>
          </a:xfrm>
        </p:grpSpPr>
        <p:pic>
          <p:nvPicPr>
            <p:cNvPr id="661" name="Google Shape;661;p69"/>
            <p:cNvPicPr preferRelativeResize="0"/>
            <p:nvPr/>
          </p:nvPicPr>
          <p:blipFill>
            <a:blip r:embed="rId7">
              <a:alphaModFix/>
            </a:blip>
            <a:stretch>
              <a:fillRect/>
            </a:stretch>
          </p:blipFill>
          <p:spPr>
            <a:xfrm>
              <a:off x="6386183" y="1183644"/>
              <a:ext cx="2484941" cy="1489975"/>
            </a:xfrm>
            <a:prstGeom prst="rect">
              <a:avLst/>
            </a:prstGeom>
            <a:noFill/>
            <a:ln>
              <a:noFill/>
            </a:ln>
          </p:spPr>
        </p:pic>
        <p:cxnSp>
          <p:nvCxnSpPr>
            <p:cNvPr id="662" name="Google Shape;662;p69"/>
            <p:cNvCxnSpPr/>
            <p:nvPr/>
          </p:nvCxnSpPr>
          <p:spPr>
            <a:xfrm>
              <a:off x="6178474" y="2071275"/>
              <a:ext cx="542700" cy="0"/>
            </a:xfrm>
            <a:prstGeom prst="straightConnector1">
              <a:avLst/>
            </a:prstGeom>
            <a:noFill/>
            <a:ln cap="flat" cmpd="sng" w="9525">
              <a:solidFill>
                <a:srgbClr val="992735"/>
              </a:solidFill>
              <a:prstDash val="solid"/>
              <a:round/>
              <a:headEnd len="med" w="med" type="none"/>
              <a:tailEnd len="med" w="med" type="triangle"/>
            </a:ln>
          </p:spPr>
        </p:cxnSp>
      </p:grpSp>
      <p:grpSp>
        <p:nvGrpSpPr>
          <p:cNvPr id="663" name="Google Shape;663;p69"/>
          <p:cNvGrpSpPr/>
          <p:nvPr/>
        </p:nvGrpSpPr>
        <p:grpSpPr>
          <a:xfrm>
            <a:off x="3902099" y="2887125"/>
            <a:ext cx="3432454" cy="1627050"/>
            <a:chOff x="3902099" y="2887125"/>
            <a:chExt cx="3432454" cy="1627050"/>
          </a:xfrm>
        </p:grpSpPr>
        <p:pic>
          <p:nvPicPr>
            <p:cNvPr id="664" name="Google Shape;664;p69"/>
            <p:cNvPicPr preferRelativeResize="0"/>
            <p:nvPr/>
          </p:nvPicPr>
          <p:blipFill>
            <a:blip r:embed="rId8">
              <a:alphaModFix/>
            </a:blip>
            <a:stretch>
              <a:fillRect/>
            </a:stretch>
          </p:blipFill>
          <p:spPr>
            <a:xfrm>
              <a:off x="4175800" y="2887125"/>
              <a:ext cx="3158753" cy="1627050"/>
            </a:xfrm>
            <a:prstGeom prst="rect">
              <a:avLst/>
            </a:prstGeom>
            <a:noFill/>
            <a:ln>
              <a:noFill/>
            </a:ln>
          </p:spPr>
        </p:pic>
        <p:cxnSp>
          <p:nvCxnSpPr>
            <p:cNvPr id="665" name="Google Shape;665;p69"/>
            <p:cNvCxnSpPr/>
            <p:nvPr/>
          </p:nvCxnSpPr>
          <p:spPr>
            <a:xfrm>
              <a:off x="3902099" y="3706463"/>
              <a:ext cx="594300" cy="0"/>
            </a:xfrm>
            <a:prstGeom prst="straightConnector1">
              <a:avLst/>
            </a:prstGeom>
            <a:noFill/>
            <a:ln cap="flat" cmpd="sng" w="9525">
              <a:solidFill>
                <a:srgbClr val="992735"/>
              </a:solidFill>
              <a:prstDash val="solid"/>
              <a:round/>
              <a:headEnd len="med" w="med" type="none"/>
              <a:tailEnd len="med" w="med" type="triangle"/>
            </a:ln>
          </p:spPr>
        </p:cxnSp>
      </p:grpSp>
      <p:grpSp>
        <p:nvGrpSpPr>
          <p:cNvPr id="666" name="Google Shape;666;p69"/>
          <p:cNvGrpSpPr/>
          <p:nvPr/>
        </p:nvGrpSpPr>
        <p:grpSpPr>
          <a:xfrm>
            <a:off x="1233078" y="2673619"/>
            <a:ext cx="6395576" cy="1777831"/>
            <a:chOff x="1233078" y="2673619"/>
            <a:chExt cx="6395576" cy="1777831"/>
          </a:xfrm>
        </p:grpSpPr>
        <p:pic>
          <p:nvPicPr>
            <p:cNvPr id="667" name="Google Shape;667;p69"/>
            <p:cNvPicPr preferRelativeResize="0"/>
            <p:nvPr/>
          </p:nvPicPr>
          <p:blipFill>
            <a:blip r:embed="rId9">
              <a:alphaModFix/>
            </a:blip>
            <a:stretch>
              <a:fillRect/>
            </a:stretch>
          </p:blipFill>
          <p:spPr>
            <a:xfrm>
              <a:off x="1233078" y="2961475"/>
              <a:ext cx="2470221" cy="1489975"/>
            </a:xfrm>
            <a:prstGeom prst="rect">
              <a:avLst/>
            </a:prstGeom>
            <a:noFill/>
            <a:ln>
              <a:noFill/>
            </a:ln>
          </p:spPr>
        </p:pic>
        <p:cxnSp>
          <p:nvCxnSpPr>
            <p:cNvPr id="668" name="Google Shape;668;p69"/>
            <p:cNvCxnSpPr>
              <a:stCxn id="661" idx="2"/>
            </p:cNvCxnSpPr>
            <p:nvPr/>
          </p:nvCxnSpPr>
          <p:spPr>
            <a:xfrm flipH="1">
              <a:off x="2985854" y="2673619"/>
              <a:ext cx="4642800" cy="502800"/>
            </a:xfrm>
            <a:prstGeom prst="straightConnector1">
              <a:avLst/>
            </a:prstGeom>
            <a:noFill/>
            <a:ln cap="flat" cmpd="sng" w="9525">
              <a:solidFill>
                <a:srgbClr val="992735"/>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cxnSp>
        <p:nvCxnSpPr>
          <p:cNvPr id="673" name="Google Shape;673;p7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74" name="Google Shape;674;p7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75" name="Google Shape;675;p7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76" name="Google Shape;676;p70"/>
          <p:cNvSpPr txBox="1"/>
          <p:nvPr/>
        </p:nvSpPr>
        <p:spPr>
          <a:xfrm>
            <a:off x="656025" y="718700"/>
            <a:ext cx="5280000" cy="749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pl" sz="1200">
                <a:latin typeface="Open Sans"/>
                <a:ea typeface="Open Sans"/>
                <a:cs typeface="Open Sans"/>
                <a:sym typeface="Open Sans"/>
              </a:rPr>
              <a:t>Multinomial logistic regression &amp; softmax function</a:t>
            </a:r>
            <a:endParaRPr b="1" sz="1200">
              <a:latin typeface="Open Sans"/>
              <a:ea typeface="Open Sans"/>
              <a:cs typeface="Open Sans"/>
              <a:sym typeface="Open Sans"/>
            </a:endParaRPr>
          </a:p>
          <a:p>
            <a:pPr indent="0" lvl="0" marL="0" rtl="0" algn="just">
              <a:lnSpc>
                <a:spcPct val="150000"/>
              </a:lnSpc>
              <a:spcBef>
                <a:spcPts val="800"/>
              </a:spcBef>
              <a:spcAft>
                <a:spcPts val="0"/>
              </a:spcAft>
              <a:buNone/>
            </a:pPr>
            <a:r>
              <a:t/>
            </a:r>
            <a:endParaRPr sz="1200">
              <a:latin typeface="Open Sans"/>
              <a:ea typeface="Open Sans"/>
              <a:cs typeface="Open Sans"/>
              <a:sym typeface="Open Sans"/>
            </a:endParaRPr>
          </a:p>
        </p:txBody>
      </p:sp>
      <p:sp>
        <p:nvSpPr>
          <p:cNvPr id="677" name="Google Shape;677;p7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678" name="Google Shape;678;p70"/>
          <p:cNvPicPr preferRelativeResize="0"/>
          <p:nvPr/>
        </p:nvPicPr>
        <p:blipFill>
          <a:blip r:embed="rId4">
            <a:alphaModFix/>
          </a:blip>
          <a:stretch>
            <a:fillRect/>
          </a:stretch>
        </p:blipFill>
        <p:spPr>
          <a:xfrm>
            <a:off x="744775" y="1467800"/>
            <a:ext cx="3322186" cy="492600"/>
          </a:xfrm>
          <a:prstGeom prst="rect">
            <a:avLst/>
          </a:prstGeom>
          <a:noFill/>
          <a:ln>
            <a:noFill/>
          </a:ln>
        </p:spPr>
      </p:pic>
      <p:sp>
        <p:nvSpPr>
          <p:cNvPr id="679" name="Google Shape;679;p70"/>
          <p:cNvSpPr txBox="1"/>
          <p:nvPr/>
        </p:nvSpPr>
        <p:spPr>
          <a:xfrm>
            <a:off x="656025" y="1098500"/>
            <a:ext cx="77574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Let’s assume that we have </a:t>
            </a:r>
            <a:r>
              <a:rPr i="1" lang="pl" sz="1200">
                <a:latin typeface="Open Sans"/>
                <a:ea typeface="Open Sans"/>
                <a:cs typeface="Open Sans"/>
                <a:sym typeface="Open Sans"/>
              </a:rPr>
              <a:t>k</a:t>
            </a:r>
            <a:r>
              <a:rPr lang="pl" sz="1200">
                <a:latin typeface="Open Sans"/>
                <a:ea typeface="Open Sans"/>
                <a:cs typeface="Open Sans"/>
                <a:sym typeface="Open Sans"/>
              </a:rPr>
              <a:t> classes. We can define multinomial logistic regression using following formula: </a:t>
            </a:r>
            <a:endParaRPr sz="1200">
              <a:latin typeface="Open Sans"/>
              <a:ea typeface="Open Sans"/>
              <a:cs typeface="Open Sans"/>
              <a:sym typeface="Open Sans"/>
            </a:endParaRPr>
          </a:p>
        </p:txBody>
      </p:sp>
      <p:sp>
        <p:nvSpPr>
          <p:cNvPr id="680" name="Google Shape;680;p70"/>
          <p:cNvSpPr txBox="1"/>
          <p:nvPr/>
        </p:nvSpPr>
        <p:spPr>
          <a:xfrm>
            <a:off x="693300" y="1923038"/>
            <a:ext cx="77574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 where        is linear predictor function (logit) to predict that given observation has outcome </a:t>
            </a:r>
            <a:r>
              <a:rPr i="1" lang="pl" sz="1200">
                <a:latin typeface="Open Sans"/>
                <a:ea typeface="Open Sans"/>
                <a:cs typeface="Open Sans"/>
                <a:sym typeface="Open Sans"/>
              </a:rPr>
              <a:t>i</a:t>
            </a:r>
            <a:r>
              <a:rPr lang="pl" sz="1200">
                <a:latin typeface="Open Sans"/>
                <a:ea typeface="Open Sans"/>
                <a:cs typeface="Open Sans"/>
                <a:sym typeface="Open Sans"/>
              </a:rPr>
              <a:t>. </a:t>
            </a:r>
            <a:endParaRPr sz="1200">
              <a:latin typeface="Open Sans"/>
              <a:ea typeface="Open Sans"/>
              <a:cs typeface="Open Sans"/>
              <a:sym typeface="Open Sans"/>
            </a:endParaRPr>
          </a:p>
        </p:txBody>
      </p:sp>
      <p:pic>
        <p:nvPicPr>
          <p:cNvPr id="681" name="Google Shape;681;p70"/>
          <p:cNvPicPr preferRelativeResize="0"/>
          <p:nvPr/>
        </p:nvPicPr>
        <p:blipFill>
          <a:blip r:embed="rId5">
            <a:alphaModFix/>
          </a:blip>
          <a:stretch>
            <a:fillRect/>
          </a:stretch>
        </p:blipFill>
        <p:spPr>
          <a:xfrm>
            <a:off x="1369300" y="2007675"/>
            <a:ext cx="209550" cy="200025"/>
          </a:xfrm>
          <a:prstGeom prst="rect">
            <a:avLst/>
          </a:prstGeom>
          <a:noFill/>
          <a:ln>
            <a:noFill/>
          </a:ln>
        </p:spPr>
      </p:pic>
      <p:pic>
        <p:nvPicPr>
          <p:cNvPr id="682" name="Google Shape;682;p70"/>
          <p:cNvPicPr preferRelativeResize="0"/>
          <p:nvPr/>
        </p:nvPicPr>
        <p:blipFill>
          <a:blip r:embed="rId6">
            <a:alphaModFix/>
          </a:blip>
          <a:stretch>
            <a:fillRect/>
          </a:stretch>
        </p:blipFill>
        <p:spPr>
          <a:xfrm>
            <a:off x="706163" y="2311163"/>
            <a:ext cx="7731675" cy="2126211"/>
          </a:xfrm>
          <a:prstGeom prst="rect">
            <a:avLst/>
          </a:prstGeom>
          <a:noFill/>
          <a:ln>
            <a:noFill/>
          </a:ln>
        </p:spPr>
      </p:pic>
      <p:sp>
        <p:nvSpPr>
          <p:cNvPr id="683" name="Google Shape;683;p70"/>
          <p:cNvSpPr txBox="1"/>
          <p:nvPr/>
        </p:nvSpPr>
        <p:spPr>
          <a:xfrm>
            <a:off x="6817575" y="4689500"/>
            <a:ext cx="14529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7"/>
              </a:rPr>
              <a:t>Saturn Cloud</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cxnSp>
        <p:nvCxnSpPr>
          <p:cNvPr id="688" name="Google Shape;688;p7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689" name="Google Shape;689;p7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690" name="Google Shape;690;p7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691" name="Google Shape;691;p71"/>
          <p:cNvSpPr txBox="1"/>
          <p:nvPr/>
        </p:nvSpPr>
        <p:spPr>
          <a:xfrm>
            <a:off x="656025" y="718700"/>
            <a:ext cx="5280000" cy="749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pl" sz="1200">
                <a:latin typeface="Open Sans"/>
                <a:ea typeface="Open Sans"/>
                <a:cs typeface="Open Sans"/>
                <a:sym typeface="Open Sans"/>
              </a:rPr>
              <a:t>Multinomial logistic regression &amp; softmax function</a:t>
            </a:r>
            <a:endParaRPr b="1" sz="1200">
              <a:latin typeface="Open Sans"/>
              <a:ea typeface="Open Sans"/>
              <a:cs typeface="Open Sans"/>
              <a:sym typeface="Open Sans"/>
            </a:endParaRPr>
          </a:p>
          <a:p>
            <a:pPr indent="0" lvl="0" marL="0" rtl="0" algn="just">
              <a:lnSpc>
                <a:spcPct val="150000"/>
              </a:lnSpc>
              <a:spcBef>
                <a:spcPts val="800"/>
              </a:spcBef>
              <a:spcAft>
                <a:spcPts val="0"/>
              </a:spcAft>
              <a:buNone/>
            </a:pPr>
            <a:r>
              <a:t/>
            </a:r>
            <a:endParaRPr sz="1200">
              <a:latin typeface="Open Sans"/>
              <a:ea typeface="Open Sans"/>
              <a:cs typeface="Open Sans"/>
              <a:sym typeface="Open Sans"/>
            </a:endParaRPr>
          </a:p>
        </p:txBody>
      </p:sp>
      <p:sp>
        <p:nvSpPr>
          <p:cNvPr id="692" name="Google Shape;692;p7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693" name="Google Shape;693;p71"/>
          <p:cNvPicPr preferRelativeResize="0"/>
          <p:nvPr/>
        </p:nvPicPr>
        <p:blipFill>
          <a:blip r:embed="rId4">
            <a:alphaModFix/>
          </a:blip>
          <a:stretch>
            <a:fillRect/>
          </a:stretch>
        </p:blipFill>
        <p:spPr>
          <a:xfrm>
            <a:off x="744775" y="1467800"/>
            <a:ext cx="3322186" cy="492600"/>
          </a:xfrm>
          <a:prstGeom prst="rect">
            <a:avLst/>
          </a:prstGeom>
          <a:noFill/>
          <a:ln>
            <a:noFill/>
          </a:ln>
        </p:spPr>
      </p:pic>
      <p:sp>
        <p:nvSpPr>
          <p:cNvPr id="694" name="Google Shape;694;p71"/>
          <p:cNvSpPr txBox="1"/>
          <p:nvPr/>
        </p:nvSpPr>
        <p:spPr>
          <a:xfrm>
            <a:off x="656025" y="1098500"/>
            <a:ext cx="77574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Let’s assume that we have </a:t>
            </a:r>
            <a:r>
              <a:rPr i="1" lang="pl" sz="1200">
                <a:latin typeface="Open Sans"/>
                <a:ea typeface="Open Sans"/>
                <a:cs typeface="Open Sans"/>
                <a:sym typeface="Open Sans"/>
              </a:rPr>
              <a:t>k</a:t>
            </a:r>
            <a:r>
              <a:rPr lang="pl" sz="1200">
                <a:latin typeface="Open Sans"/>
                <a:ea typeface="Open Sans"/>
                <a:cs typeface="Open Sans"/>
                <a:sym typeface="Open Sans"/>
              </a:rPr>
              <a:t> classes. We can define multinomial logistic regression using following formula: </a:t>
            </a:r>
            <a:endParaRPr sz="1200">
              <a:latin typeface="Open Sans"/>
              <a:ea typeface="Open Sans"/>
              <a:cs typeface="Open Sans"/>
              <a:sym typeface="Open Sans"/>
            </a:endParaRPr>
          </a:p>
        </p:txBody>
      </p:sp>
      <p:sp>
        <p:nvSpPr>
          <p:cNvPr id="695" name="Google Shape;695;p71"/>
          <p:cNvSpPr txBox="1"/>
          <p:nvPr/>
        </p:nvSpPr>
        <p:spPr>
          <a:xfrm>
            <a:off x="693300" y="1923038"/>
            <a:ext cx="77574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 where        is linear predictor function (logit) to predict that given observation has outcome </a:t>
            </a:r>
            <a:r>
              <a:rPr i="1" lang="pl" sz="1200">
                <a:latin typeface="Open Sans"/>
                <a:ea typeface="Open Sans"/>
                <a:cs typeface="Open Sans"/>
                <a:sym typeface="Open Sans"/>
              </a:rPr>
              <a:t>i</a:t>
            </a:r>
            <a:r>
              <a:rPr lang="pl" sz="1200">
                <a:latin typeface="Open Sans"/>
                <a:ea typeface="Open Sans"/>
                <a:cs typeface="Open Sans"/>
                <a:sym typeface="Open Sans"/>
              </a:rPr>
              <a:t>. </a:t>
            </a:r>
            <a:endParaRPr sz="1200">
              <a:latin typeface="Open Sans"/>
              <a:ea typeface="Open Sans"/>
              <a:cs typeface="Open Sans"/>
              <a:sym typeface="Open Sans"/>
            </a:endParaRPr>
          </a:p>
        </p:txBody>
      </p:sp>
      <p:pic>
        <p:nvPicPr>
          <p:cNvPr id="696" name="Google Shape;696;p71"/>
          <p:cNvPicPr preferRelativeResize="0"/>
          <p:nvPr/>
        </p:nvPicPr>
        <p:blipFill>
          <a:blip r:embed="rId5">
            <a:alphaModFix/>
          </a:blip>
          <a:stretch>
            <a:fillRect/>
          </a:stretch>
        </p:blipFill>
        <p:spPr>
          <a:xfrm>
            <a:off x="1369300" y="2007675"/>
            <a:ext cx="209550" cy="200025"/>
          </a:xfrm>
          <a:prstGeom prst="rect">
            <a:avLst/>
          </a:prstGeom>
          <a:noFill/>
          <a:ln>
            <a:noFill/>
          </a:ln>
        </p:spPr>
      </p:pic>
      <p:grpSp>
        <p:nvGrpSpPr>
          <p:cNvPr id="697" name="Google Shape;697;p71"/>
          <p:cNvGrpSpPr/>
          <p:nvPr/>
        </p:nvGrpSpPr>
        <p:grpSpPr>
          <a:xfrm>
            <a:off x="667562" y="2245488"/>
            <a:ext cx="7808875" cy="2050888"/>
            <a:chOff x="693300" y="2349750"/>
            <a:chExt cx="7808875" cy="2050888"/>
          </a:xfrm>
        </p:grpSpPr>
        <p:sp>
          <p:nvSpPr>
            <p:cNvPr id="698" name="Google Shape;698;p71"/>
            <p:cNvSpPr txBox="1"/>
            <p:nvPr/>
          </p:nvSpPr>
          <p:spPr>
            <a:xfrm>
              <a:off x="693300" y="2349750"/>
              <a:ext cx="75774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b="1" sz="12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The </a:t>
              </a:r>
              <a:r>
                <a:rPr b="1" lang="pl" sz="1200">
                  <a:latin typeface="Open Sans"/>
                  <a:ea typeface="Open Sans"/>
                  <a:cs typeface="Open Sans"/>
                  <a:sym typeface="Open Sans"/>
                </a:rPr>
                <a:t>cost function</a:t>
              </a:r>
              <a:r>
                <a:rPr lang="pl" sz="1200">
                  <a:latin typeface="Open Sans"/>
                  <a:ea typeface="Open Sans"/>
                  <a:cs typeface="Open Sans"/>
                  <a:sym typeface="Open Sans"/>
                </a:rPr>
                <a:t> for multinomial logistic regression is generalization of log-loss to</a:t>
              </a:r>
              <a:r>
                <a:rPr b="1" lang="pl" sz="1200">
                  <a:latin typeface="Open Sans"/>
                  <a:ea typeface="Open Sans"/>
                  <a:cs typeface="Open Sans"/>
                  <a:sym typeface="Open Sans"/>
                </a:rPr>
                <a:t> cross entropy</a:t>
              </a:r>
              <a:r>
                <a:rPr lang="pl" sz="1200">
                  <a:latin typeface="Open Sans"/>
                  <a:ea typeface="Open Sans"/>
                  <a:cs typeface="Open Sans"/>
                  <a:sym typeface="Open Sans"/>
                </a:rPr>
                <a:t> for k&gt;2. We calculate a separate loss for each class label per observation and sum the result: </a:t>
              </a:r>
              <a:endParaRPr sz="1200">
                <a:latin typeface="Open Sans"/>
                <a:ea typeface="Open Sans"/>
                <a:cs typeface="Open Sans"/>
                <a:sym typeface="Open Sans"/>
              </a:endParaRPr>
            </a:p>
          </p:txBody>
        </p:sp>
        <p:pic>
          <p:nvPicPr>
            <p:cNvPr id="699" name="Google Shape;699;p71"/>
            <p:cNvPicPr preferRelativeResize="0"/>
            <p:nvPr/>
          </p:nvPicPr>
          <p:blipFill>
            <a:blip r:embed="rId6">
              <a:alphaModFix/>
            </a:blip>
            <a:stretch>
              <a:fillRect/>
            </a:stretch>
          </p:blipFill>
          <p:spPr>
            <a:xfrm>
              <a:off x="720925" y="3234525"/>
              <a:ext cx="1344380" cy="492600"/>
            </a:xfrm>
            <a:prstGeom prst="rect">
              <a:avLst/>
            </a:prstGeom>
            <a:noFill/>
            <a:ln>
              <a:noFill/>
            </a:ln>
          </p:spPr>
        </p:pic>
        <p:sp>
          <p:nvSpPr>
            <p:cNvPr id="700" name="Google Shape;700;p71"/>
            <p:cNvSpPr txBox="1"/>
            <p:nvPr/>
          </p:nvSpPr>
          <p:spPr>
            <a:xfrm>
              <a:off x="744775" y="3754138"/>
              <a:ext cx="77574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 where </a:t>
              </a:r>
              <a:r>
                <a:rPr i="1" lang="pl" sz="1200">
                  <a:latin typeface="Open Sans"/>
                  <a:ea typeface="Open Sans"/>
                  <a:cs typeface="Open Sans"/>
                  <a:sym typeface="Open Sans"/>
                </a:rPr>
                <a:t>y </a:t>
              </a:r>
              <a:r>
                <a:rPr lang="pl" sz="1200">
                  <a:latin typeface="Open Sans"/>
                  <a:ea typeface="Open Sans"/>
                  <a:cs typeface="Open Sans"/>
                  <a:sym typeface="Open Sans"/>
                </a:rPr>
                <a:t>is binary indicator (0 or 1) if class label </a:t>
              </a:r>
              <a:r>
                <a:rPr i="1" lang="pl" sz="1200">
                  <a:latin typeface="Open Sans"/>
                  <a:ea typeface="Open Sans"/>
                  <a:cs typeface="Open Sans"/>
                  <a:sym typeface="Open Sans"/>
                </a:rPr>
                <a:t>j</a:t>
              </a:r>
              <a:r>
                <a:rPr lang="pl" sz="1200">
                  <a:latin typeface="Open Sans"/>
                  <a:ea typeface="Open Sans"/>
                  <a:cs typeface="Open Sans"/>
                  <a:sym typeface="Open Sans"/>
                </a:rPr>
                <a:t> is the correct classification for observation o and </a:t>
              </a:r>
              <a:r>
                <a:rPr i="1" lang="pl" sz="1200">
                  <a:latin typeface="Open Sans"/>
                  <a:ea typeface="Open Sans"/>
                  <a:cs typeface="Open Sans"/>
                  <a:sym typeface="Open Sans"/>
                </a:rPr>
                <a:t>p </a:t>
              </a:r>
              <a:r>
                <a:rPr lang="pl" sz="1200">
                  <a:latin typeface="Open Sans"/>
                  <a:ea typeface="Open Sans"/>
                  <a:cs typeface="Open Sans"/>
                  <a:sym typeface="Open Sans"/>
                </a:rPr>
                <a:t>is predicted probability observation o is of class </a:t>
              </a:r>
              <a:r>
                <a:rPr i="1" lang="pl" sz="1200">
                  <a:latin typeface="Open Sans"/>
                  <a:ea typeface="Open Sans"/>
                  <a:cs typeface="Open Sans"/>
                  <a:sym typeface="Open Sans"/>
                </a:rPr>
                <a:t>j</a:t>
              </a:r>
              <a:r>
                <a:rPr lang="pl" sz="1200">
                  <a:latin typeface="Open Sans"/>
                  <a:ea typeface="Open Sans"/>
                  <a:cs typeface="Open Sans"/>
                  <a:sym typeface="Open Sans"/>
                </a:rPr>
                <a:t>.</a:t>
              </a:r>
              <a:endParaRPr sz="12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cxnSp>
        <p:nvCxnSpPr>
          <p:cNvPr id="705" name="Google Shape;705;p7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06" name="Google Shape;706;p7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07" name="Google Shape;707;p7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08" name="Google Shape;708;p72"/>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concepts, mathematical foundations, and interpretation of logistic regression.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Logistic regression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709" name="Google Shape;709;p7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710" name="Google Shape;710;p72"/>
          <p:cNvPicPr preferRelativeResize="0"/>
          <p:nvPr/>
        </p:nvPicPr>
        <p:blipFill>
          <a:blip r:embed="rId6">
            <a:alphaModFix/>
          </a:blip>
          <a:stretch>
            <a:fillRect/>
          </a:stretch>
        </p:blipFill>
        <p:spPr>
          <a:xfrm>
            <a:off x="2752616" y="2324600"/>
            <a:ext cx="3755112" cy="215873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7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16" name="Google Shape;716;p7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17" name="Google Shape;717;p7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18" name="Google Shape;718;p73"/>
          <p:cNvSpPr txBox="1"/>
          <p:nvPr/>
        </p:nvSpPr>
        <p:spPr>
          <a:xfrm>
            <a:off x="656025" y="718700"/>
            <a:ext cx="5280000" cy="749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pl" sz="1200">
                <a:latin typeface="Open Sans"/>
                <a:ea typeface="Open Sans"/>
                <a:cs typeface="Open Sans"/>
                <a:sym typeface="Open Sans"/>
              </a:rPr>
              <a:t>Generalized Linear Models</a:t>
            </a:r>
            <a:endParaRPr b="1" sz="1200">
              <a:latin typeface="Open Sans"/>
              <a:ea typeface="Open Sans"/>
              <a:cs typeface="Open Sans"/>
              <a:sym typeface="Open Sans"/>
            </a:endParaRPr>
          </a:p>
          <a:p>
            <a:pPr indent="0" lvl="0" marL="0" rtl="0" algn="just">
              <a:lnSpc>
                <a:spcPct val="150000"/>
              </a:lnSpc>
              <a:spcBef>
                <a:spcPts val="800"/>
              </a:spcBef>
              <a:spcAft>
                <a:spcPts val="0"/>
              </a:spcAft>
              <a:buNone/>
            </a:pPr>
            <a:r>
              <a:t/>
            </a:r>
            <a:endParaRPr sz="1200">
              <a:latin typeface="Open Sans"/>
              <a:ea typeface="Open Sans"/>
              <a:cs typeface="Open Sans"/>
              <a:sym typeface="Open Sans"/>
            </a:endParaRPr>
          </a:p>
        </p:txBody>
      </p:sp>
      <p:sp>
        <p:nvSpPr>
          <p:cNvPr id="719" name="Google Shape;719;p7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pic>
        <p:nvPicPr>
          <p:cNvPr id="720" name="Google Shape;720;p73"/>
          <p:cNvPicPr preferRelativeResize="0"/>
          <p:nvPr/>
        </p:nvPicPr>
        <p:blipFill rotWithShape="1">
          <a:blip r:embed="rId4">
            <a:alphaModFix/>
          </a:blip>
          <a:srcRect b="68147" l="0" r="0" t="0"/>
          <a:stretch/>
        </p:blipFill>
        <p:spPr>
          <a:xfrm>
            <a:off x="747496" y="2995950"/>
            <a:ext cx="4204976" cy="1036725"/>
          </a:xfrm>
          <a:prstGeom prst="rect">
            <a:avLst/>
          </a:prstGeom>
          <a:noFill/>
          <a:ln cap="flat" cmpd="sng" w="9525">
            <a:solidFill>
              <a:srgbClr val="992735"/>
            </a:solidFill>
            <a:prstDash val="solid"/>
            <a:round/>
            <a:headEnd len="sm" w="sm" type="none"/>
            <a:tailEnd len="sm" w="sm" type="none"/>
          </a:ln>
        </p:spPr>
      </p:pic>
      <p:sp>
        <p:nvSpPr>
          <p:cNvPr id="721" name="Google Shape;721;p73"/>
          <p:cNvSpPr txBox="1"/>
          <p:nvPr/>
        </p:nvSpPr>
        <p:spPr>
          <a:xfrm>
            <a:off x="6295425" y="4316725"/>
            <a:ext cx="2323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Stanford CS 229</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6"/>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722" name="Google Shape;722;p73"/>
          <p:cNvSpPr txBox="1"/>
          <p:nvPr/>
        </p:nvSpPr>
        <p:spPr>
          <a:xfrm>
            <a:off x="656025" y="976350"/>
            <a:ext cx="7866900" cy="800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pl" sz="1000">
                <a:latin typeface="Open Sans"/>
                <a:ea typeface="Open Sans"/>
                <a:cs typeface="Open Sans"/>
                <a:sym typeface="Open Sans"/>
              </a:rPr>
              <a:t>GLM is a flexible generalization of ordinary </a:t>
            </a:r>
            <a:r>
              <a:rPr lang="pl" sz="1000">
                <a:uFill>
                  <a:noFill/>
                </a:uFill>
                <a:latin typeface="Open Sans"/>
                <a:ea typeface="Open Sans"/>
                <a:cs typeface="Open Sans"/>
                <a:sym typeface="Open Sans"/>
                <a:hlinkClick r:id="rId7"/>
              </a:rPr>
              <a:t>linear regression</a:t>
            </a:r>
            <a:r>
              <a:rPr lang="pl" sz="1000">
                <a:latin typeface="Open Sans"/>
                <a:ea typeface="Open Sans"/>
                <a:cs typeface="Open Sans"/>
                <a:sym typeface="Open Sans"/>
              </a:rPr>
              <a:t>. The GLM generalizes linear regression by allowing the linear model to be related to the response variable via a</a:t>
            </a:r>
            <a:r>
              <a:rPr b="1" lang="pl" sz="1000">
                <a:latin typeface="Open Sans"/>
                <a:ea typeface="Open Sans"/>
                <a:cs typeface="Open Sans"/>
                <a:sym typeface="Open Sans"/>
              </a:rPr>
              <a:t> link function</a:t>
            </a:r>
            <a:r>
              <a:rPr lang="pl" sz="1000">
                <a:latin typeface="Open Sans"/>
                <a:ea typeface="Open Sans"/>
                <a:cs typeface="Open Sans"/>
                <a:sym typeface="Open Sans"/>
              </a:rPr>
              <a:t> and by allowing the magnitude of the variance of each measurement to be a function of its predicted value.</a:t>
            </a:r>
            <a:endParaRPr sz="1000">
              <a:latin typeface="Open Sans"/>
              <a:ea typeface="Open Sans"/>
              <a:cs typeface="Open Sans"/>
              <a:sym typeface="Open Sans"/>
            </a:endParaRPr>
          </a:p>
        </p:txBody>
      </p:sp>
      <p:pic>
        <p:nvPicPr>
          <p:cNvPr id="723" name="Google Shape;723;p73"/>
          <p:cNvPicPr preferRelativeResize="0"/>
          <p:nvPr/>
        </p:nvPicPr>
        <p:blipFill rotWithShape="1">
          <a:blip r:embed="rId4">
            <a:alphaModFix/>
          </a:blip>
          <a:srcRect b="0" l="0" r="0" t="76385"/>
          <a:stretch/>
        </p:blipFill>
        <p:spPr>
          <a:xfrm>
            <a:off x="740125" y="1737025"/>
            <a:ext cx="6391450" cy="1168250"/>
          </a:xfrm>
          <a:prstGeom prst="rect">
            <a:avLst/>
          </a:prstGeom>
          <a:noFill/>
          <a:ln cap="flat" cmpd="sng" w="9525">
            <a:solidFill>
              <a:srgbClr val="992735"/>
            </a:solidFill>
            <a:prstDash val="solid"/>
            <a:round/>
            <a:headEnd len="sm" w="sm" type="none"/>
            <a:tailEnd len="sm" w="sm" type="none"/>
          </a:ln>
        </p:spPr>
      </p:pic>
      <p:pic>
        <p:nvPicPr>
          <p:cNvPr id="724" name="Google Shape;724;p73"/>
          <p:cNvPicPr preferRelativeResize="0"/>
          <p:nvPr/>
        </p:nvPicPr>
        <p:blipFill rotWithShape="1">
          <a:blip r:embed="rId4">
            <a:alphaModFix/>
          </a:blip>
          <a:srcRect b="24790" l="0" r="0" t="32193"/>
          <a:stretch/>
        </p:blipFill>
        <p:spPr>
          <a:xfrm>
            <a:off x="5067899" y="2995949"/>
            <a:ext cx="4005351" cy="1333601"/>
          </a:xfrm>
          <a:prstGeom prst="rect">
            <a:avLst/>
          </a:prstGeom>
          <a:noFill/>
          <a:ln cap="flat" cmpd="sng" w="9525">
            <a:solidFill>
              <a:srgbClr val="99273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cxnSp>
        <p:nvCxnSpPr>
          <p:cNvPr id="167" name="Google Shape;167;p2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68" name="Google Shape;168;p2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69" name="Google Shape;169;p2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0" name="Google Shape;170;p2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Course prerequisites</a:t>
            </a:r>
            <a:endParaRPr b="1" sz="2000">
              <a:latin typeface="Open Sans"/>
              <a:ea typeface="Open Sans"/>
              <a:cs typeface="Open Sans"/>
              <a:sym typeface="Open Sans"/>
            </a:endParaRPr>
          </a:p>
        </p:txBody>
      </p:sp>
      <p:sp>
        <p:nvSpPr>
          <p:cNvPr id="171" name="Google Shape;171;p29"/>
          <p:cNvSpPr txBox="1"/>
          <p:nvPr/>
        </p:nvSpPr>
        <p:spPr>
          <a:xfrm>
            <a:off x="656025" y="828850"/>
            <a:ext cx="7830000" cy="341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b="1" lang="pl">
                <a:latin typeface="Open Sans"/>
                <a:ea typeface="Open Sans"/>
                <a:cs typeface="Open Sans"/>
                <a:sym typeface="Open Sans"/>
              </a:rPr>
              <a:t>We require you to know</a:t>
            </a:r>
            <a:r>
              <a:rPr lang="pl">
                <a:latin typeface="Open Sans"/>
                <a:ea typeface="Open Sans"/>
                <a:cs typeface="Open Sans"/>
                <a:sym typeface="Open Sans"/>
              </a:rPr>
              <a:t>:</a:t>
            </a:r>
            <a:endParaRPr>
              <a:latin typeface="Open Sans"/>
              <a:ea typeface="Open Sans"/>
              <a:cs typeface="Open Sans"/>
              <a:sym typeface="Open Sans"/>
            </a:endParaRPr>
          </a:p>
          <a:p>
            <a:pPr indent="-317500" lvl="0" marL="457200" rtl="0" algn="just">
              <a:lnSpc>
                <a:spcPct val="150000"/>
              </a:lnSpc>
              <a:spcBef>
                <a:spcPts val="800"/>
              </a:spcBef>
              <a:spcAft>
                <a:spcPts val="0"/>
              </a:spcAft>
              <a:buSzPts val="1400"/>
              <a:buFont typeface="Open Sans"/>
              <a:buAutoNum type="arabicPeriod"/>
            </a:pPr>
            <a:r>
              <a:rPr lang="pl">
                <a:latin typeface="Open Sans"/>
                <a:ea typeface="Open Sans"/>
                <a:cs typeface="Open Sans"/>
                <a:sym typeface="Open Sans"/>
              </a:rPr>
              <a:t>well linear algebra, calculus, statistics, and probability theory (recommended to read and understand Deisenroth P., Faisal A., Ong S. (2020). </a:t>
            </a:r>
            <a:r>
              <a:rPr i="1" lang="pl">
                <a:latin typeface="Open Sans"/>
                <a:ea typeface="Open Sans"/>
                <a:cs typeface="Open Sans"/>
                <a:sym typeface="Open Sans"/>
              </a:rPr>
              <a:t>Mathematics for machine learning</a:t>
            </a:r>
            <a:r>
              <a:rPr lang="pl">
                <a:latin typeface="Open Sans"/>
                <a:ea typeface="Open Sans"/>
                <a:cs typeface="Open Sans"/>
                <a:sym typeface="Open Sans"/>
              </a:rPr>
              <a:t>. Cambridge University Press);</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AutoNum type="arabicPeriod"/>
            </a:pPr>
            <a:r>
              <a:rPr lang="pl">
                <a:latin typeface="Open Sans"/>
                <a:ea typeface="Open Sans"/>
                <a:cs typeface="Open Sans"/>
                <a:sym typeface="Open Sans"/>
              </a:rPr>
              <a:t>at least basic Python programming skills (recommended to:</a:t>
            </a:r>
            <a:endParaRPr>
              <a:latin typeface="Open Sans"/>
              <a:ea typeface="Open Sans"/>
              <a:cs typeface="Open Sans"/>
              <a:sym typeface="Open Sans"/>
            </a:endParaRPr>
          </a:p>
          <a:p>
            <a:pPr indent="-317500" lvl="1" marL="1371600" rtl="0" algn="just">
              <a:lnSpc>
                <a:spcPct val="150000"/>
              </a:lnSpc>
              <a:spcBef>
                <a:spcPts val="0"/>
              </a:spcBef>
              <a:spcAft>
                <a:spcPts val="0"/>
              </a:spcAft>
              <a:buSzPts val="1400"/>
              <a:buFont typeface="Open Sans"/>
              <a:buAutoNum type="arabicPeriod"/>
            </a:pPr>
            <a:r>
              <a:rPr lang="pl">
                <a:latin typeface="Open Sans"/>
                <a:ea typeface="Open Sans"/>
                <a:cs typeface="Open Sans"/>
                <a:sym typeface="Open Sans"/>
              </a:rPr>
              <a:t>read and understand </a:t>
            </a:r>
            <a:r>
              <a:rPr lang="pl">
                <a:solidFill>
                  <a:srgbClr val="222222"/>
                </a:solidFill>
                <a:highlight>
                  <a:srgbClr val="FFFFFF"/>
                </a:highlight>
                <a:latin typeface="Open Sans"/>
                <a:ea typeface="Open Sans"/>
                <a:cs typeface="Open Sans"/>
                <a:sym typeface="Open Sans"/>
              </a:rPr>
              <a:t>Matthes, E. (2019). </a:t>
            </a:r>
            <a:r>
              <a:rPr i="1" lang="pl">
                <a:solidFill>
                  <a:srgbClr val="222222"/>
                </a:solidFill>
                <a:highlight>
                  <a:srgbClr val="FFFFFF"/>
                </a:highlight>
                <a:latin typeface="Open Sans"/>
                <a:ea typeface="Open Sans"/>
                <a:cs typeface="Open Sans"/>
                <a:sym typeface="Open Sans"/>
              </a:rPr>
              <a:t>Python crash course: A hands-on, project-based introduction to programming</a:t>
            </a:r>
            <a:r>
              <a:rPr lang="pl">
                <a:solidFill>
                  <a:srgbClr val="222222"/>
                </a:solidFill>
                <a:highlight>
                  <a:srgbClr val="FFFFFF"/>
                </a:highlight>
                <a:latin typeface="Open Sans"/>
                <a:ea typeface="Open Sans"/>
                <a:cs typeface="Open Sans"/>
                <a:sym typeface="Open Sans"/>
              </a:rPr>
              <a:t>. no starch press</a:t>
            </a:r>
            <a:endParaRPr>
              <a:solidFill>
                <a:srgbClr val="222222"/>
              </a:solidFill>
              <a:highlight>
                <a:srgbClr val="FFFFFF"/>
              </a:highlight>
              <a:latin typeface="Open Sans"/>
              <a:ea typeface="Open Sans"/>
              <a:cs typeface="Open Sans"/>
              <a:sym typeface="Open Sans"/>
            </a:endParaRPr>
          </a:p>
          <a:p>
            <a:pPr indent="0" lvl="0" marL="1371600" rtl="0" algn="just">
              <a:lnSpc>
                <a:spcPct val="150000"/>
              </a:lnSpc>
              <a:spcBef>
                <a:spcPts val="0"/>
              </a:spcBef>
              <a:spcAft>
                <a:spcPts val="0"/>
              </a:spcAft>
              <a:buNone/>
            </a:pPr>
            <a:r>
              <a:rPr lang="pl">
                <a:solidFill>
                  <a:srgbClr val="222222"/>
                </a:solidFill>
                <a:highlight>
                  <a:srgbClr val="FFFFFF"/>
                </a:highlight>
                <a:latin typeface="Open Sans"/>
                <a:ea typeface="Open Sans"/>
                <a:cs typeface="Open Sans"/>
                <a:sym typeface="Open Sans"/>
              </a:rPr>
              <a:t>or</a:t>
            </a:r>
            <a:endParaRPr>
              <a:solidFill>
                <a:srgbClr val="222222"/>
              </a:solidFill>
              <a:highlight>
                <a:srgbClr val="FFFFFF"/>
              </a:highlight>
              <a:latin typeface="Open Sans"/>
              <a:ea typeface="Open Sans"/>
              <a:cs typeface="Open Sans"/>
              <a:sym typeface="Open Sans"/>
            </a:endParaRPr>
          </a:p>
          <a:p>
            <a:pPr indent="-317500" lvl="1" marL="1371600" rtl="0" algn="l">
              <a:lnSpc>
                <a:spcPct val="150000"/>
              </a:lnSpc>
              <a:spcBef>
                <a:spcPts val="0"/>
              </a:spcBef>
              <a:spcAft>
                <a:spcPts val="0"/>
              </a:spcAft>
              <a:buSzPts val="1400"/>
              <a:buFont typeface="Open Sans"/>
              <a:buAutoNum type="arabicPeriod"/>
            </a:pPr>
            <a:r>
              <a:rPr lang="pl">
                <a:solidFill>
                  <a:srgbClr val="222222"/>
                </a:solidFill>
                <a:highlight>
                  <a:srgbClr val="FFFFFF"/>
                </a:highlight>
                <a:latin typeface="Open Sans"/>
                <a:ea typeface="Open Sans"/>
                <a:cs typeface="Open Sans"/>
                <a:sym typeface="Open Sans"/>
              </a:rPr>
              <a:t>do </a:t>
            </a:r>
            <a:r>
              <a:rPr i="1" lang="pl">
                <a:solidFill>
                  <a:srgbClr val="222222"/>
                </a:solidFill>
                <a:highlight>
                  <a:srgbClr val="FFFFFF"/>
                </a:highlight>
                <a:latin typeface="Open Sans"/>
                <a:ea typeface="Open Sans"/>
                <a:cs typeface="Open Sans"/>
                <a:sym typeface="Open Sans"/>
              </a:rPr>
              <a:t>Programiz Python Programming Course</a:t>
            </a:r>
            <a:r>
              <a:rPr lang="pl">
                <a:solidFill>
                  <a:srgbClr val="222222"/>
                </a:solidFill>
                <a:highlight>
                  <a:srgbClr val="FFFFFF"/>
                </a:highlight>
                <a:latin typeface="Open Sans"/>
                <a:ea typeface="Open Sans"/>
                <a:cs typeface="Open Sans"/>
                <a:sym typeface="Open Sans"/>
              </a:rPr>
              <a:t>:</a:t>
            </a:r>
            <a:r>
              <a:rPr lang="pl">
                <a:solidFill>
                  <a:srgbClr val="222222"/>
                </a:solidFill>
                <a:highlight>
                  <a:srgbClr val="FFFFFF"/>
                </a:highlight>
                <a:uFill>
                  <a:noFill/>
                </a:uFill>
                <a:latin typeface="Open Sans"/>
                <a:ea typeface="Open Sans"/>
                <a:cs typeface="Open Sans"/>
                <a:sym typeface="Open Sans"/>
                <a:hlinkClick r:id="rId4">
                  <a:extLst>
                    <a:ext uri="{A12FA001-AC4F-418D-AE19-62706E023703}">
                      <ahyp:hlinkClr val="tx"/>
                    </a:ext>
                  </a:extLst>
                </a:hlinkClick>
              </a:rPr>
              <a:t> </a:t>
            </a:r>
            <a:r>
              <a:rPr lang="pl" u="sng">
                <a:solidFill>
                  <a:srgbClr val="1155CC"/>
                </a:solidFill>
                <a:highlight>
                  <a:srgbClr val="FFFFFF"/>
                </a:highlight>
                <a:latin typeface="Open Sans"/>
                <a:ea typeface="Open Sans"/>
                <a:cs typeface="Open Sans"/>
                <a:sym typeface="Open Sans"/>
                <a:hlinkClick r:id="rId5">
                  <a:extLst>
                    <a:ext uri="{A12FA001-AC4F-418D-AE19-62706E023703}">
                      <ahyp:hlinkClr val="tx"/>
                    </a:ext>
                  </a:extLst>
                </a:hlinkClick>
              </a:rPr>
              <a:t>https://www.programiz.com/python-programming</a:t>
            </a:r>
            <a:r>
              <a:rPr lang="pl">
                <a:solidFill>
                  <a:srgbClr val="222222"/>
                </a:solidFill>
                <a:highlight>
                  <a:srgbClr val="FFFFFF"/>
                </a:highlight>
                <a:latin typeface="Open Sans"/>
                <a:ea typeface="Open Sans"/>
                <a:cs typeface="Open Sans"/>
                <a:sym typeface="Open Sans"/>
              </a:rPr>
              <a:t>)</a:t>
            </a:r>
            <a:r>
              <a:rPr lang="pl">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cxnSp>
        <p:nvCxnSpPr>
          <p:cNvPr id="729" name="Google Shape;729;p7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30" name="Google Shape;730;p7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31" name="Google Shape;731;p7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32" name="Google Shape;732;p74"/>
          <p:cNvSpPr txBox="1"/>
          <p:nvPr/>
        </p:nvSpPr>
        <p:spPr>
          <a:xfrm>
            <a:off x="656025" y="718700"/>
            <a:ext cx="6871800" cy="749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b="1" lang="pl" sz="1200">
                <a:latin typeface="Open Sans"/>
                <a:ea typeface="Open Sans"/>
                <a:cs typeface="Open Sans"/>
                <a:sym typeface="Open Sans"/>
              </a:rPr>
              <a:t>Generalized Linear Models</a:t>
            </a:r>
            <a:r>
              <a:rPr lang="pl" sz="1200">
                <a:latin typeface="Open Sans"/>
                <a:ea typeface="Open Sans"/>
                <a:cs typeface="Open Sans"/>
                <a:sym typeface="Open Sans"/>
              </a:rPr>
              <a:t> - examples </a:t>
            </a:r>
            <a:r>
              <a:rPr i="1" lang="pl" sz="1200">
                <a:latin typeface="Open Sans"/>
                <a:ea typeface="Open Sans"/>
                <a:cs typeface="Open Sans"/>
                <a:sym typeface="Open Sans"/>
              </a:rPr>
              <a:t>(here we utilize other notation - be careful!) </a:t>
            </a:r>
            <a:endParaRPr i="1" sz="1200">
              <a:latin typeface="Open Sans"/>
              <a:ea typeface="Open Sans"/>
              <a:cs typeface="Open Sans"/>
              <a:sym typeface="Open Sans"/>
            </a:endParaRPr>
          </a:p>
          <a:p>
            <a:pPr indent="0" lvl="0" marL="0" rtl="0" algn="just">
              <a:lnSpc>
                <a:spcPct val="150000"/>
              </a:lnSpc>
              <a:spcBef>
                <a:spcPts val="800"/>
              </a:spcBef>
              <a:spcAft>
                <a:spcPts val="0"/>
              </a:spcAft>
              <a:buNone/>
            </a:pPr>
            <a:r>
              <a:t/>
            </a:r>
            <a:endParaRPr sz="1200">
              <a:latin typeface="Open Sans"/>
              <a:ea typeface="Open Sans"/>
              <a:cs typeface="Open Sans"/>
              <a:sym typeface="Open Sans"/>
            </a:endParaRPr>
          </a:p>
        </p:txBody>
      </p:sp>
      <p:sp>
        <p:nvSpPr>
          <p:cNvPr id="733" name="Google Shape;733;p74"/>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Logistic regression </a:t>
            </a:r>
            <a:r>
              <a:rPr lang="pl" sz="2000">
                <a:latin typeface="Open Sans"/>
                <a:ea typeface="Open Sans"/>
                <a:cs typeface="Open Sans"/>
                <a:sym typeface="Open Sans"/>
              </a:rPr>
              <a:t>- additional materials</a:t>
            </a:r>
            <a:endParaRPr sz="2000">
              <a:latin typeface="Open Sans"/>
              <a:ea typeface="Open Sans"/>
              <a:cs typeface="Open Sans"/>
              <a:sym typeface="Open Sans"/>
            </a:endParaRPr>
          </a:p>
        </p:txBody>
      </p:sp>
      <p:sp>
        <p:nvSpPr>
          <p:cNvPr id="734" name="Google Shape;734;p74"/>
          <p:cNvSpPr txBox="1"/>
          <p:nvPr/>
        </p:nvSpPr>
        <p:spPr>
          <a:xfrm>
            <a:off x="6615225" y="4258375"/>
            <a:ext cx="1870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Time series reasoning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735" name="Google Shape;735;p74"/>
          <p:cNvPicPr preferRelativeResize="0"/>
          <p:nvPr/>
        </p:nvPicPr>
        <p:blipFill rotWithShape="1">
          <a:blip r:embed="rId5">
            <a:alphaModFix/>
          </a:blip>
          <a:srcRect b="3701" l="3125" r="2445" t="3067"/>
          <a:stretch/>
        </p:blipFill>
        <p:spPr>
          <a:xfrm>
            <a:off x="6678775" y="275925"/>
            <a:ext cx="2179049" cy="1961151"/>
          </a:xfrm>
          <a:prstGeom prst="rect">
            <a:avLst/>
          </a:prstGeom>
          <a:noFill/>
          <a:ln cap="flat" cmpd="sng" w="9525">
            <a:solidFill>
              <a:srgbClr val="992735"/>
            </a:solidFill>
            <a:prstDash val="solid"/>
            <a:round/>
            <a:headEnd len="sm" w="sm" type="none"/>
            <a:tailEnd len="sm" w="sm" type="none"/>
          </a:ln>
        </p:spPr>
      </p:pic>
      <p:pic>
        <p:nvPicPr>
          <p:cNvPr id="736" name="Google Shape;736;p74"/>
          <p:cNvPicPr preferRelativeResize="0"/>
          <p:nvPr/>
        </p:nvPicPr>
        <p:blipFill>
          <a:blip r:embed="rId6">
            <a:alphaModFix/>
          </a:blip>
          <a:stretch>
            <a:fillRect/>
          </a:stretch>
        </p:blipFill>
        <p:spPr>
          <a:xfrm>
            <a:off x="698475" y="1188650"/>
            <a:ext cx="3924625" cy="1096575"/>
          </a:xfrm>
          <a:prstGeom prst="rect">
            <a:avLst/>
          </a:prstGeom>
          <a:noFill/>
          <a:ln cap="flat" cmpd="sng" w="9525">
            <a:solidFill>
              <a:srgbClr val="992735"/>
            </a:solidFill>
            <a:prstDash val="solid"/>
            <a:round/>
            <a:headEnd len="sm" w="sm" type="none"/>
            <a:tailEnd len="sm" w="sm" type="none"/>
          </a:ln>
        </p:spPr>
      </p:pic>
      <p:pic>
        <p:nvPicPr>
          <p:cNvPr id="737" name="Google Shape;737;p74"/>
          <p:cNvPicPr preferRelativeResize="0"/>
          <p:nvPr/>
        </p:nvPicPr>
        <p:blipFill>
          <a:blip r:embed="rId7">
            <a:alphaModFix/>
          </a:blip>
          <a:stretch>
            <a:fillRect/>
          </a:stretch>
        </p:blipFill>
        <p:spPr>
          <a:xfrm>
            <a:off x="698475" y="2440200"/>
            <a:ext cx="3782832" cy="1794375"/>
          </a:xfrm>
          <a:prstGeom prst="rect">
            <a:avLst/>
          </a:prstGeom>
          <a:noFill/>
          <a:ln cap="flat" cmpd="sng" w="9525">
            <a:solidFill>
              <a:srgbClr val="992735"/>
            </a:solidFill>
            <a:prstDash val="solid"/>
            <a:round/>
            <a:headEnd len="sm" w="sm" type="none"/>
            <a:tailEnd len="sm" w="sm" type="none"/>
          </a:ln>
        </p:spPr>
      </p:pic>
      <p:pic>
        <p:nvPicPr>
          <p:cNvPr id="738" name="Google Shape;738;p74"/>
          <p:cNvPicPr preferRelativeResize="0"/>
          <p:nvPr/>
        </p:nvPicPr>
        <p:blipFill>
          <a:blip r:embed="rId8">
            <a:alphaModFix/>
          </a:blip>
          <a:stretch>
            <a:fillRect/>
          </a:stretch>
        </p:blipFill>
        <p:spPr>
          <a:xfrm>
            <a:off x="4572000" y="2441026"/>
            <a:ext cx="3841652" cy="1794375"/>
          </a:xfrm>
          <a:prstGeom prst="rect">
            <a:avLst/>
          </a:prstGeom>
          <a:noFill/>
          <a:ln cap="flat" cmpd="sng" w="9525">
            <a:solidFill>
              <a:srgbClr val="99273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cxnSp>
        <p:nvCxnSpPr>
          <p:cNvPr id="743" name="Google Shape;743;p7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44" name="Google Shape;744;p7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45" name="Google Shape;745;p7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46" name="Google Shape;746;p75"/>
          <p:cNvSpPr txBox="1"/>
          <p:nvPr/>
        </p:nvSpPr>
        <p:spPr>
          <a:xfrm>
            <a:off x="850500" y="2156100"/>
            <a:ext cx="74430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l" sz="2200">
                <a:latin typeface="Open Sans"/>
                <a:ea typeface="Open Sans"/>
                <a:cs typeface="Open Sans"/>
                <a:sym typeface="Open Sans"/>
              </a:rPr>
              <a:t>Chapter 2</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Assessing model accuracy, machine learning diagnostics</a:t>
            </a:r>
            <a:endParaRPr sz="20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cxnSp>
        <p:nvCxnSpPr>
          <p:cNvPr id="751" name="Google Shape;751;p7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52" name="Google Shape;752;p7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53" name="Google Shape;753;p7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54" name="Google Shape;754;p76"/>
          <p:cNvSpPr txBox="1"/>
          <p:nvPr/>
        </p:nvSpPr>
        <p:spPr>
          <a:xfrm>
            <a:off x="656025" y="718700"/>
            <a:ext cx="7830000" cy="3276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At this point, we have a broad understanding of the cost function and its crucial role in machine learning. We know that cost function should meet certain properties (e.g. differentiability with respect to parameters). In practice, this means that we can use a limited number of functions to train and monitor the quality of our model. </a:t>
            </a:r>
            <a:endParaRPr sz="1100">
              <a:latin typeface="Open Sans"/>
              <a:ea typeface="Open Sans"/>
              <a:cs typeface="Open Sans"/>
              <a:sym typeface="Open Sans"/>
            </a:endParaRPr>
          </a:p>
          <a:p>
            <a:pPr indent="0" lvl="0" marL="0" rtl="0" algn="just">
              <a:lnSpc>
                <a:spcPct val="150000"/>
              </a:lnSpc>
              <a:spcBef>
                <a:spcPts val="1000"/>
              </a:spcBef>
              <a:spcAft>
                <a:spcPts val="0"/>
              </a:spcAft>
              <a:buNone/>
            </a:pPr>
            <a:r>
              <a:rPr lang="pl" sz="1100">
                <a:latin typeface="Open Sans"/>
                <a:ea typeface="Open Sans"/>
                <a:cs typeface="Open Sans"/>
                <a:sym typeface="Open Sans"/>
              </a:rPr>
              <a:t>However, for the extensive </a:t>
            </a:r>
            <a:r>
              <a:rPr b="1" lang="pl" sz="1100">
                <a:latin typeface="Open Sans"/>
                <a:ea typeface="Open Sans"/>
                <a:cs typeface="Open Sans"/>
                <a:sym typeface="Open Sans"/>
              </a:rPr>
              <a:t>process of evaluation the performance of a model</a:t>
            </a:r>
            <a:r>
              <a:rPr lang="pl" sz="1100">
                <a:latin typeface="Open Sans"/>
                <a:ea typeface="Open Sans"/>
                <a:cs typeface="Open Sans"/>
                <a:sym typeface="Open Sans"/>
              </a:rPr>
              <a:t> (during training and testing), </a:t>
            </a:r>
            <a:r>
              <a:rPr b="1" lang="pl" sz="1100">
                <a:latin typeface="Open Sans"/>
                <a:ea typeface="Open Sans"/>
                <a:cs typeface="Open Sans"/>
                <a:sym typeface="Open Sans"/>
              </a:rPr>
              <a:t>evaluation metrics</a:t>
            </a:r>
            <a:r>
              <a:rPr lang="pl" sz="1100">
                <a:latin typeface="Open Sans"/>
                <a:ea typeface="Open Sans"/>
                <a:cs typeface="Open Sans"/>
                <a:sym typeface="Open Sans"/>
              </a:rPr>
              <a:t> have been developed that do not have to comply with restrictive mathematical properties. Evaluation metrics are calculated after the estimator is already created with use of different cost function, thus evaluation metric does not affect estimator per se.</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We distinguish evaluation metrics for following problems:</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regression</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classification</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probabilities</a:t>
            </a:r>
            <a:endParaRPr sz="1100">
              <a:latin typeface="Open Sans"/>
              <a:ea typeface="Open Sans"/>
              <a:cs typeface="Open Sans"/>
              <a:sym typeface="Open Sans"/>
            </a:endParaRPr>
          </a:p>
        </p:txBody>
      </p:sp>
      <p:sp>
        <p:nvSpPr>
          <p:cNvPr id="755" name="Google Shape;755;p7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concept</a:t>
            </a:r>
            <a:endParaRPr sz="20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cxnSp>
        <p:nvCxnSpPr>
          <p:cNvPr id="760" name="Google Shape;760;p7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61" name="Google Shape;761;p7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62" name="Google Shape;762;p7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63" name="Google Shape;763;p77"/>
          <p:cNvSpPr txBox="1"/>
          <p:nvPr/>
        </p:nvSpPr>
        <p:spPr>
          <a:xfrm>
            <a:off x="656025" y="718700"/>
            <a:ext cx="7830000" cy="3868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In case of regression we deal with continuous target. Intuitively we are looking for metrics which describe distance between prediction and actual (it’s straightforward).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The most popular regression metrics are: * Bias = y - y^{hat}</a:t>
            </a:r>
            <a:endParaRPr sz="1100">
              <a:latin typeface="Open Sans"/>
              <a:ea typeface="Open Sans"/>
              <a:cs typeface="Open Sans"/>
              <a:sym typeface="Open Sans"/>
            </a:endParaRPr>
          </a:p>
          <a:p>
            <a:pPr indent="-298450" lvl="0" marL="457200" rtl="0" algn="just">
              <a:lnSpc>
                <a:spcPct val="200000"/>
              </a:lnSpc>
              <a:spcBef>
                <a:spcPts val="1000"/>
              </a:spcBef>
              <a:spcAft>
                <a:spcPts val="0"/>
              </a:spcAft>
              <a:buSzPts val="1100"/>
              <a:buFont typeface="Open Sans"/>
              <a:buChar char="●"/>
            </a:pPr>
            <a:r>
              <a:rPr lang="pl" sz="1100">
                <a:latin typeface="Open Sans"/>
                <a:ea typeface="Open Sans"/>
                <a:cs typeface="Open Sans"/>
                <a:sym typeface="Open Sans"/>
              </a:rPr>
              <a:t>Mean Square Error (MSE):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Root Mean Square Error (RMSE):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Mean Absolute Error (MAE):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Mean Absolute Percentage Error (MAPE):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Mean Squared Logarithmic Error (MSLE):</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R² score: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Median Absolute Error (MedAE):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To visualize errors distribution we can use histogram or KDE model and thanks to it, we are able to get a complete picture of the performance of regression estimator.</a:t>
            </a:r>
            <a:endParaRPr sz="1100">
              <a:latin typeface="Open Sans"/>
              <a:ea typeface="Open Sans"/>
              <a:cs typeface="Open Sans"/>
              <a:sym typeface="Open Sans"/>
            </a:endParaRPr>
          </a:p>
        </p:txBody>
      </p:sp>
      <p:sp>
        <p:nvSpPr>
          <p:cNvPr id="764" name="Google Shape;764;p7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regression </a:t>
            </a:r>
            <a:endParaRPr sz="2000">
              <a:latin typeface="Open Sans"/>
              <a:ea typeface="Open Sans"/>
              <a:cs typeface="Open Sans"/>
              <a:sym typeface="Open Sans"/>
            </a:endParaRPr>
          </a:p>
        </p:txBody>
      </p:sp>
      <p:sp>
        <p:nvSpPr>
          <p:cNvPr id="765" name="Google Shape;765;p77"/>
          <p:cNvSpPr txBox="1"/>
          <p:nvPr/>
        </p:nvSpPr>
        <p:spPr>
          <a:xfrm>
            <a:off x="7336750" y="4281350"/>
            <a:ext cx="1375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766" name="Google Shape;766;p77"/>
          <p:cNvPicPr preferRelativeResize="0"/>
          <p:nvPr/>
        </p:nvPicPr>
        <p:blipFill>
          <a:blip r:embed="rId5">
            <a:alphaModFix/>
          </a:blip>
          <a:stretch>
            <a:fillRect/>
          </a:stretch>
        </p:blipFill>
        <p:spPr>
          <a:xfrm>
            <a:off x="1828275" y="3242291"/>
            <a:ext cx="1624300" cy="415150"/>
          </a:xfrm>
          <a:prstGeom prst="rect">
            <a:avLst/>
          </a:prstGeom>
          <a:noFill/>
          <a:ln>
            <a:noFill/>
          </a:ln>
        </p:spPr>
      </p:pic>
      <p:pic>
        <p:nvPicPr>
          <p:cNvPr id="767" name="Google Shape;767;p77"/>
          <p:cNvPicPr preferRelativeResize="0"/>
          <p:nvPr/>
        </p:nvPicPr>
        <p:blipFill>
          <a:blip r:embed="rId6">
            <a:alphaModFix/>
          </a:blip>
          <a:stretch>
            <a:fillRect/>
          </a:stretch>
        </p:blipFill>
        <p:spPr>
          <a:xfrm>
            <a:off x="3525975" y="3319425"/>
            <a:ext cx="2648125" cy="260900"/>
          </a:xfrm>
          <a:prstGeom prst="rect">
            <a:avLst/>
          </a:prstGeom>
          <a:noFill/>
          <a:ln>
            <a:noFill/>
          </a:ln>
        </p:spPr>
      </p:pic>
      <p:pic>
        <p:nvPicPr>
          <p:cNvPr id="768" name="Google Shape;768;p77"/>
          <p:cNvPicPr preferRelativeResize="0"/>
          <p:nvPr/>
        </p:nvPicPr>
        <p:blipFill>
          <a:blip r:embed="rId7">
            <a:alphaModFix/>
          </a:blip>
          <a:stretch>
            <a:fillRect/>
          </a:stretch>
        </p:blipFill>
        <p:spPr>
          <a:xfrm>
            <a:off x="2929675" y="1524900"/>
            <a:ext cx="2057401" cy="463000"/>
          </a:xfrm>
          <a:prstGeom prst="rect">
            <a:avLst/>
          </a:prstGeom>
          <a:noFill/>
          <a:ln>
            <a:noFill/>
          </a:ln>
        </p:spPr>
      </p:pic>
      <p:pic>
        <p:nvPicPr>
          <p:cNvPr id="769" name="Google Shape;769;p77"/>
          <p:cNvPicPr preferRelativeResize="0"/>
          <p:nvPr/>
        </p:nvPicPr>
        <p:blipFill>
          <a:blip r:embed="rId8">
            <a:alphaModFix/>
          </a:blip>
          <a:stretch>
            <a:fillRect/>
          </a:stretch>
        </p:blipFill>
        <p:spPr>
          <a:xfrm>
            <a:off x="3885575" y="2904275"/>
            <a:ext cx="2937275" cy="415150"/>
          </a:xfrm>
          <a:prstGeom prst="rect">
            <a:avLst/>
          </a:prstGeom>
          <a:noFill/>
          <a:ln>
            <a:noFill/>
          </a:ln>
        </p:spPr>
      </p:pic>
      <p:pic>
        <p:nvPicPr>
          <p:cNvPr id="770" name="Google Shape;770;p77"/>
          <p:cNvPicPr preferRelativeResize="0"/>
          <p:nvPr/>
        </p:nvPicPr>
        <p:blipFill rotWithShape="1">
          <a:blip r:embed="rId9">
            <a:alphaModFix/>
          </a:blip>
          <a:srcRect b="0" l="0" r="0" t="16261"/>
          <a:stretch/>
        </p:blipFill>
        <p:spPr>
          <a:xfrm>
            <a:off x="3885575" y="2571749"/>
            <a:ext cx="2372299" cy="415150"/>
          </a:xfrm>
          <a:prstGeom prst="rect">
            <a:avLst/>
          </a:prstGeom>
          <a:noFill/>
          <a:ln>
            <a:noFill/>
          </a:ln>
        </p:spPr>
      </p:pic>
      <p:sp>
        <p:nvSpPr>
          <p:cNvPr id="771" name="Google Shape;771;p77"/>
          <p:cNvSpPr txBox="1"/>
          <p:nvPr/>
        </p:nvSpPr>
        <p:spPr>
          <a:xfrm>
            <a:off x="6174100" y="2632075"/>
            <a:ext cx="267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800">
                <a:latin typeface="Open Sans"/>
                <a:ea typeface="Open Sans"/>
                <a:cs typeface="Open Sans"/>
                <a:sym typeface="Open Sans"/>
              </a:rPr>
              <a:t>, where epsilon is small strictly positive number</a:t>
            </a:r>
            <a:endParaRPr sz="800">
              <a:latin typeface="Open Sans"/>
              <a:ea typeface="Open Sans"/>
              <a:cs typeface="Open Sans"/>
              <a:sym typeface="Open Sans"/>
            </a:endParaRPr>
          </a:p>
        </p:txBody>
      </p:sp>
      <p:pic>
        <p:nvPicPr>
          <p:cNvPr id="772" name="Google Shape;772;p77"/>
          <p:cNvPicPr preferRelativeResize="0"/>
          <p:nvPr/>
        </p:nvPicPr>
        <p:blipFill rotWithShape="1">
          <a:blip r:embed="rId10">
            <a:alphaModFix/>
          </a:blip>
          <a:srcRect b="7209" l="0" r="20571" t="0"/>
          <a:stretch/>
        </p:blipFill>
        <p:spPr>
          <a:xfrm>
            <a:off x="3053525" y="2238513"/>
            <a:ext cx="1544300" cy="415150"/>
          </a:xfrm>
          <a:prstGeom prst="rect">
            <a:avLst/>
          </a:prstGeom>
          <a:noFill/>
          <a:ln>
            <a:noFill/>
          </a:ln>
        </p:spPr>
      </p:pic>
      <p:pic>
        <p:nvPicPr>
          <p:cNvPr id="773" name="Google Shape;773;p77"/>
          <p:cNvPicPr preferRelativeResize="0"/>
          <p:nvPr/>
        </p:nvPicPr>
        <p:blipFill>
          <a:blip r:embed="rId11">
            <a:alphaModFix/>
          </a:blip>
          <a:stretch>
            <a:fillRect/>
          </a:stretch>
        </p:blipFill>
        <p:spPr>
          <a:xfrm>
            <a:off x="4517050" y="2387838"/>
            <a:ext cx="470031" cy="183925"/>
          </a:xfrm>
          <a:prstGeom prst="rect">
            <a:avLst/>
          </a:prstGeom>
          <a:noFill/>
          <a:ln>
            <a:noFill/>
          </a:ln>
        </p:spPr>
      </p:pic>
      <p:pic>
        <p:nvPicPr>
          <p:cNvPr id="774" name="Google Shape;774;p77"/>
          <p:cNvPicPr preferRelativeResize="0"/>
          <p:nvPr/>
        </p:nvPicPr>
        <p:blipFill>
          <a:blip r:embed="rId12">
            <a:alphaModFix/>
          </a:blip>
          <a:stretch>
            <a:fillRect/>
          </a:stretch>
        </p:blipFill>
        <p:spPr>
          <a:xfrm>
            <a:off x="3382300" y="2028450"/>
            <a:ext cx="1375500" cy="159351"/>
          </a:xfrm>
          <a:prstGeom prst="rect">
            <a:avLst/>
          </a:prstGeom>
          <a:noFill/>
          <a:ln>
            <a:noFill/>
          </a:ln>
        </p:spPr>
      </p:pic>
      <p:pic>
        <p:nvPicPr>
          <p:cNvPr id="775" name="Google Shape;775;p77"/>
          <p:cNvPicPr preferRelativeResize="0"/>
          <p:nvPr/>
        </p:nvPicPr>
        <p:blipFill>
          <a:blip r:embed="rId13">
            <a:alphaModFix/>
          </a:blip>
          <a:stretch>
            <a:fillRect/>
          </a:stretch>
        </p:blipFill>
        <p:spPr>
          <a:xfrm>
            <a:off x="3307275" y="3703725"/>
            <a:ext cx="2748086" cy="183900"/>
          </a:xfrm>
          <a:prstGeom prst="rect">
            <a:avLst/>
          </a:prstGeom>
          <a:noFill/>
          <a:ln>
            <a:noFill/>
          </a:ln>
        </p:spPr>
      </p:pic>
      <p:cxnSp>
        <p:nvCxnSpPr>
          <p:cNvPr id="776" name="Google Shape;776;p77"/>
          <p:cNvCxnSpPr/>
          <p:nvPr/>
        </p:nvCxnSpPr>
        <p:spPr>
          <a:xfrm>
            <a:off x="5649625" y="2605375"/>
            <a:ext cx="4800" cy="1542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77"/>
          <p:cNvCxnSpPr/>
          <p:nvPr/>
        </p:nvCxnSpPr>
        <p:spPr>
          <a:xfrm>
            <a:off x="6100850" y="2609388"/>
            <a:ext cx="4800" cy="154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cxnSp>
        <p:nvCxnSpPr>
          <p:cNvPr id="782" name="Google Shape;782;p7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783" name="Google Shape;783;p7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784" name="Google Shape;784;p7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785" name="Google Shape;785;p78"/>
          <p:cNvSpPr txBox="1"/>
          <p:nvPr/>
        </p:nvSpPr>
        <p:spPr>
          <a:xfrm>
            <a:off x="657000" y="648925"/>
            <a:ext cx="7830000" cy="608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When choosing an evaluation metric, be very careful and deeply understand the business outcome of your decisions:</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sp>
        <p:nvSpPr>
          <p:cNvPr id="786" name="Google Shape;786;p7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regression </a:t>
            </a:r>
            <a:endParaRPr sz="2000">
              <a:latin typeface="Open Sans"/>
              <a:ea typeface="Open Sans"/>
              <a:cs typeface="Open Sans"/>
              <a:sym typeface="Open Sans"/>
            </a:endParaRPr>
          </a:p>
        </p:txBody>
      </p:sp>
      <p:sp>
        <p:nvSpPr>
          <p:cNvPr id="787" name="Google Shape;787;p78"/>
          <p:cNvSpPr txBox="1"/>
          <p:nvPr/>
        </p:nvSpPr>
        <p:spPr>
          <a:xfrm>
            <a:off x="3098675" y="4738150"/>
            <a:ext cx="2166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Towards Data Science</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788" name="Google Shape;788;p78"/>
          <p:cNvCxnSpPr/>
          <p:nvPr/>
        </p:nvCxnSpPr>
        <p:spPr>
          <a:xfrm>
            <a:off x="4550300" y="1102675"/>
            <a:ext cx="0" cy="3294000"/>
          </a:xfrm>
          <a:prstGeom prst="straightConnector1">
            <a:avLst/>
          </a:prstGeom>
          <a:noFill/>
          <a:ln cap="flat" cmpd="sng" w="9525">
            <a:solidFill>
              <a:srgbClr val="992735"/>
            </a:solidFill>
            <a:prstDash val="dash"/>
            <a:round/>
            <a:headEnd len="med" w="med" type="none"/>
            <a:tailEnd len="med" w="med" type="none"/>
          </a:ln>
        </p:spPr>
      </p:cxnSp>
      <p:sp>
        <p:nvSpPr>
          <p:cNvPr id="789" name="Google Shape;789;p78"/>
          <p:cNvSpPr txBox="1"/>
          <p:nvPr/>
        </p:nvSpPr>
        <p:spPr>
          <a:xfrm>
            <a:off x="1277150" y="1019738"/>
            <a:ext cx="146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100">
                <a:latin typeface="Open Sans"/>
                <a:ea typeface="Open Sans"/>
                <a:cs typeface="Open Sans"/>
                <a:sym typeface="Open Sans"/>
              </a:rPr>
              <a:t>MAPE =</a:t>
            </a:r>
            <a:endParaRPr b="1"/>
          </a:p>
        </p:txBody>
      </p:sp>
      <p:sp>
        <p:nvSpPr>
          <p:cNvPr id="790" name="Google Shape;790;p78"/>
          <p:cNvSpPr txBox="1"/>
          <p:nvPr/>
        </p:nvSpPr>
        <p:spPr>
          <a:xfrm>
            <a:off x="4684200" y="1019725"/>
            <a:ext cx="391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100">
                <a:latin typeface="Open Sans"/>
                <a:ea typeface="Open Sans"/>
                <a:cs typeface="Open Sans"/>
                <a:sym typeface="Open Sans"/>
              </a:rPr>
              <a:t>symmetric MAPE (sMAPE) = </a:t>
            </a:r>
            <a:endParaRPr b="1"/>
          </a:p>
        </p:txBody>
      </p:sp>
      <p:pic>
        <p:nvPicPr>
          <p:cNvPr id="791" name="Google Shape;791;p78"/>
          <p:cNvPicPr preferRelativeResize="0"/>
          <p:nvPr/>
        </p:nvPicPr>
        <p:blipFill>
          <a:blip r:embed="rId5">
            <a:alphaModFix/>
          </a:blip>
          <a:stretch>
            <a:fillRect/>
          </a:stretch>
        </p:blipFill>
        <p:spPr>
          <a:xfrm>
            <a:off x="2048513" y="920775"/>
            <a:ext cx="1181465" cy="551925"/>
          </a:xfrm>
          <a:prstGeom prst="rect">
            <a:avLst/>
          </a:prstGeom>
          <a:noFill/>
          <a:ln>
            <a:noFill/>
          </a:ln>
        </p:spPr>
      </p:pic>
      <p:pic>
        <p:nvPicPr>
          <p:cNvPr id="792" name="Google Shape;792;p78"/>
          <p:cNvPicPr preferRelativeResize="0"/>
          <p:nvPr/>
        </p:nvPicPr>
        <p:blipFill>
          <a:blip r:embed="rId6">
            <a:alphaModFix/>
          </a:blip>
          <a:stretch>
            <a:fillRect/>
          </a:stretch>
        </p:blipFill>
        <p:spPr>
          <a:xfrm>
            <a:off x="6706800" y="920763"/>
            <a:ext cx="1352516" cy="551925"/>
          </a:xfrm>
          <a:prstGeom prst="rect">
            <a:avLst/>
          </a:prstGeom>
          <a:noFill/>
          <a:ln>
            <a:noFill/>
          </a:ln>
        </p:spPr>
      </p:pic>
      <p:pic>
        <p:nvPicPr>
          <p:cNvPr id="793" name="Google Shape;793;p78"/>
          <p:cNvPicPr preferRelativeResize="0"/>
          <p:nvPr/>
        </p:nvPicPr>
        <p:blipFill>
          <a:blip r:embed="rId7">
            <a:alphaModFix/>
          </a:blip>
          <a:stretch>
            <a:fillRect/>
          </a:stretch>
        </p:blipFill>
        <p:spPr>
          <a:xfrm>
            <a:off x="656991" y="1416275"/>
            <a:ext cx="3194082" cy="3366001"/>
          </a:xfrm>
          <a:prstGeom prst="rect">
            <a:avLst/>
          </a:prstGeom>
          <a:noFill/>
          <a:ln>
            <a:noFill/>
          </a:ln>
        </p:spPr>
      </p:pic>
      <p:pic>
        <p:nvPicPr>
          <p:cNvPr id="794" name="Google Shape;794;p78"/>
          <p:cNvPicPr preferRelativeResize="0"/>
          <p:nvPr/>
        </p:nvPicPr>
        <p:blipFill>
          <a:blip r:embed="rId8">
            <a:alphaModFix/>
          </a:blip>
          <a:stretch>
            <a:fillRect/>
          </a:stretch>
        </p:blipFill>
        <p:spPr>
          <a:xfrm>
            <a:off x="5044813" y="1416278"/>
            <a:ext cx="3194076" cy="31456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cxnSp>
        <p:nvCxnSpPr>
          <p:cNvPr id="799" name="Google Shape;799;p7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00" name="Google Shape;800;p7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01" name="Google Shape;801;p7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02" name="Google Shape;802;p79"/>
          <p:cNvSpPr txBox="1"/>
          <p:nvPr/>
        </p:nvSpPr>
        <p:spPr>
          <a:xfrm>
            <a:off x="656025" y="718700"/>
            <a:ext cx="7830000" cy="2039400"/>
          </a:xfrm>
          <a:prstGeom prst="rect">
            <a:avLst/>
          </a:prstGeom>
          <a:noFill/>
          <a:ln>
            <a:noFill/>
          </a:ln>
        </p:spPr>
        <p:txBody>
          <a:bodyPr anchorCtr="0" anchor="t" bIns="91425" lIns="91425" spcFirstLastPara="1" rIns="91425" wrap="square" tIns="91425">
            <a:spAutoFit/>
          </a:bodyPr>
          <a:lstStyle/>
          <a:p>
            <a:pPr indent="-381000" lvl="0" marL="381000" rtl="0" algn="l">
              <a:lnSpc>
                <a:spcPct val="200000"/>
              </a:lnSpc>
              <a:spcBef>
                <a:spcPts val="0"/>
              </a:spcBef>
              <a:spcAft>
                <a:spcPts val="0"/>
              </a:spcAft>
              <a:buNone/>
            </a:pPr>
            <a:r>
              <a:rPr lang="pl" sz="1100">
                <a:latin typeface="Open Sans"/>
                <a:ea typeface="Open Sans"/>
                <a:cs typeface="Open Sans"/>
                <a:sym typeface="Open Sans"/>
              </a:rPr>
              <a:t>Forecasting Time Series - Evaluation Metrics. (2017). AutoGluon. Access: </a:t>
            </a:r>
            <a:r>
              <a:rPr lang="pl" sz="1100" u="sng">
                <a:solidFill>
                  <a:schemeClr val="hlink"/>
                </a:solidFill>
                <a:latin typeface="Open Sans"/>
                <a:ea typeface="Open Sans"/>
                <a:cs typeface="Open Sans"/>
                <a:sym typeface="Open Sans"/>
                <a:hlinkClick r:id="rId4"/>
              </a:rPr>
              <a:t>https://auto.gluon.ai/stable/tutorials/timeseries/forecasting-metrics.html#point-forecast-metrics</a:t>
            </a:r>
            <a:endParaRPr sz="1100">
              <a:latin typeface="Open Sans"/>
              <a:ea typeface="Open Sans"/>
              <a:cs typeface="Open Sans"/>
              <a:sym typeface="Open Sans"/>
            </a:endParaRPr>
          </a:p>
          <a:p>
            <a:pPr indent="-381000" lvl="0" marL="381000" rtl="0" algn="l">
              <a:lnSpc>
                <a:spcPct val="200000"/>
              </a:lnSpc>
              <a:spcBef>
                <a:spcPts val="0"/>
              </a:spcBef>
              <a:spcAft>
                <a:spcPts val="0"/>
              </a:spcAft>
              <a:buNone/>
            </a:pPr>
            <a:r>
              <a:t/>
            </a:r>
            <a:endParaRPr sz="1100">
              <a:latin typeface="Open Sans"/>
              <a:ea typeface="Open Sans"/>
              <a:cs typeface="Open Sans"/>
              <a:sym typeface="Open Sans"/>
            </a:endParaRPr>
          </a:p>
          <a:p>
            <a:pPr indent="-381000" lvl="0" marL="381000" rtl="0" algn="l">
              <a:lnSpc>
                <a:spcPct val="200000"/>
              </a:lnSpc>
              <a:spcBef>
                <a:spcPts val="0"/>
              </a:spcBef>
              <a:spcAft>
                <a:spcPts val="0"/>
              </a:spcAft>
              <a:buNone/>
            </a:pPr>
            <a:r>
              <a:rPr lang="pl" sz="1100">
                <a:latin typeface="Open Sans"/>
                <a:ea typeface="Open Sans"/>
                <a:cs typeface="Open Sans"/>
                <a:sym typeface="Open Sans"/>
              </a:rPr>
              <a:t>‌Hyndman, R. J. (2006). Another look at forecast-accuracy metrics for intermittent demand. Foresight: The International Journal of Applied Forecasting, 4(4), 43-46. Access: </a:t>
            </a:r>
            <a:r>
              <a:rPr lang="pl" sz="1100" u="sng">
                <a:solidFill>
                  <a:schemeClr val="hlink"/>
                </a:solidFill>
                <a:latin typeface="Open Sans"/>
                <a:ea typeface="Open Sans"/>
                <a:cs typeface="Open Sans"/>
                <a:sym typeface="Open Sans"/>
                <a:hlinkClick r:id="rId5"/>
              </a:rPr>
              <a:t>https://robjhyndman.com/papers/foresight.pdf</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050">
              <a:latin typeface="Open Sans"/>
              <a:ea typeface="Open Sans"/>
              <a:cs typeface="Open Sans"/>
              <a:sym typeface="Open Sans"/>
            </a:endParaRPr>
          </a:p>
        </p:txBody>
      </p:sp>
      <p:sp>
        <p:nvSpPr>
          <p:cNvPr id="803" name="Google Shape;803;p7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regression (extra materials)</a:t>
            </a:r>
            <a:endParaRPr sz="2000">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80"/>
          <p:cNvPicPr preferRelativeResize="0"/>
          <p:nvPr/>
        </p:nvPicPr>
        <p:blipFill rotWithShape="1">
          <a:blip r:embed="rId3">
            <a:alphaModFix/>
          </a:blip>
          <a:srcRect b="0" l="0" r="0" t="3846"/>
          <a:stretch/>
        </p:blipFill>
        <p:spPr>
          <a:xfrm>
            <a:off x="3486975" y="1022000"/>
            <a:ext cx="5584100" cy="1767001"/>
          </a:xfrm>
          <a:prstGeom prst="rect">
            <a:avLst/>
          </a:prstGeom>
          <a:noFill/>
          <a:ln>
            <a:noFill/>
          </a:ln>
        </p:spPr>
      </p:pic>
      <p:cxnSp>
        <p:nvCxnSpPr>
          <p:cNvPr id="809" name="Google Shape;809;p8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10" name="Google Shape;810;p8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11" name="Google Shape;811;p80"/>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812" name="Google Shape;812;p8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classification</a:t>
            </a:r>
            <a:endParaRPr sz="2000">
              <a:latin typeface="Open Sans"/>
              <a:ea typeface="Open Sans"/>
              <a:cs typeface="Open Sans"/>
              <a:sym typeface="Open Sans"/>
            </a:endParaRPr>
          </a:p>
        </p:txBody>
      </p:sp>
      <p:sp>
        <p:nvSpPr>
          <p:cNvPr id="813" name="Google Shape;813;p80"/>
          <p:cNvSpPr txBox="1"/>
          <p:nvPr/>
        </p:nvSpPr>
        <p:spPr>
          <a:xfrm>
            <a:off x="7039575" y="4661050"/>
            <a:ext cx="1375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814" name="Google Shape;814;p80"/>
          <p:cNvSpPr txBox="1"/>
          <p:nvPr/>
        </p:nvSpPr>
        <p:spPr>
          <a:xfrm>
            <a:off x="657000" y="726075"/>
            <a:ext cx="7830000" cy="86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In the case of a classification problem, it is much more difficult to make a correct assessment of the model. It requires a bit more knowledge and abstract thinking.</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First of all let’s introduce confusion matrix:</a:t>
            </a:r>
            <a:endParaRPr sz="1100">
              <a:latin typeface="Open Sans"/>
              <a:ea typeface="Open Sans"/>
              <a:cs typeface="Open Sans"/>
              <a:sym typeface="Open Sans"/>
            </a:endParaRPr>
          </a:p>
        </p:txBody>
      </p:sp>
      <p:pic>
        <p:nvPicPr>
          <p:cNvPr id="815" name="Google Shape;815;p80"/>
          <p:cNvPicPr preferRelativeResize="0"/>
          <p:nvPr/>
        </p:nvPicPr>
        <p:blipFill>
          <a:blip r:embed="rId6">
            <a:alphaModFix/>
          </a:blip>
          <a:stretch>
            <a:fillRect/>
          </a:stretch>
        </p:blipFill>
        <p:spPr>
          <a:xfrm>
            <a:off x="599050" y="1764348"/>
            <a:ext cx="2290525" cy="1957929"/>
          </a:xfrm>
          <a:prstGeom prst="rect">
            <a:avLst/>
          </a:prstGeom>
          <a:noFill/>
          <a:ln>
            <a:noFill/>
          </a:ln>
        </p:spPr>
      </p:pic>
      <p:pic>
        <p:nvPicPr>
          <p:cNvPr id="816" name="Google Shape;816;p80"/>
          <p:cNvPicPr preferRelativeResize="0"/>
          <p:nvPr/>
        </p:nvPicPr>
        <p:blipFill>
          <a:blip r:embed="rId7">
            <a:alphaModFix/>
          </a:blip>
          <a:stretch>
            <a:fillRect/>
          </a:stretch>
        </p:blipFill>
        <p:spPr>
          <a:xfrm>
            <a:off x="563685" y="3656349"/>
            <a:ext cx="3801239" cy="925125"/>
          </a:xfrm>
          <a:prstGeom prst="rect">
            <a:avLst/>
          </a:prstGeom>
          <a:noFill/>
          <a:ln>
            <a:noFill/>
          </a:ln>
        </p:spPr>
      </p:pic>
      <p:pic>
        <p:nvPicPr>
          <p:cNvPr id="817" name="Google Shape;817;p80"/>
          <p:cNvPicPr preferRelativeResize="0"/>
          <p:nvPr/>
        </p:nvPicPr>
        <p:blipFill>
          <a:blip r:embed="rId8">
            <a:alphaModFix/>
          </a:blip>
          <a:stretch>
            <a:fillRect/>
          </a:stretch>
        </p:blipFill>
        <p:spPr>
          <a:xfrm>
            <a:off x="5845278" y="2813225"/>
            <a:ext cx="3224098" cy="1767000"/>
          </a:xfrm>
          <a:prstGeom prst="rect">
            <a:avLst/>
          </a:prstGeom>
          <a:noFill/>
          <a:ln>
            <a:noFill/>
          </a:ln>
        </p:spPr>
      </p:pic>
      <p:sp>
        <p:nvSpPr>
          <p:cNvPr id="818" name="Google Shape;818;p80"/>
          <p:cNvSpPr txBox="1"/>
          <p:nvPr/>
        </p:nvSpPr>
        <p:spPr>
          <a:xfrm>
            <a:off x="698475" y="1728500"/>
            <a:ext cx="9501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100">
                <a:latin typeface="Open Sans"/>
                <a:ea typeface="Open Sans"/>
                <a:cs typeface="Open Sans"/>
                <a:sym typeface="Open Sans"/>
              </a:rPr>
              <a:t>Example:</a:t>
            </a:r>
            <a:endParaRPr b="1" sz="11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cxnSp>
        <p:nvCxnSpPr>
          <p:cNvPr id="823" name="Google Shape;823;p8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24" name="Google Shape;824;p8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25" name="Google Shape;825;p8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26" name="Google Shape;826;p8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classification</a:t>
            </a:r>
            <a:endParaRPr sz="2000">
              <a:latin typeface="Open Sans"/>
              <a:ea typeface="Open Sans"/>
              <a:cs typeface="Open Sans"/>
              <a:sym typeface="Open Sans"/>
            </a:endParaRPr>
          </a:p>
        </p:txBody>
      </p:sp>
      <p:sp>
        <p:nvSpPr>
          <p:cNvPr id="827" name="Google Shape;827;p81"/>
          <p:cNvSpPr txBox="1"/>
          <p:nvPr/>
        </p:nvSpPr>
        <p:spPr>
          <a:xfrm>
            <a:off x="6770750" y="4661050"/>
            <a:ext cx="1644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828" name="Google Shape;828;p81"/>
          <p:cNvSpPr txBox="1"/>
          <p:nvPr/>
        </p:nvSpPr>
        <p:spPr>
          <a:xfrm>
            <a:off x="395250" y="719000"/>
            <a:ext cx="7830000" cy="3783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Based on confusion matrix we can derive following classification metrics:</a:t>
            </a:r>
            <a:endParaRPr sz="1100">
              <a:latin typeface="Open Sans"/>
              <a:ea typeface="Open Sans"/>
              <a:cs typeface="Open Sans"/>
              <a:sym typeface="Open Sans"/>
            </a:endParaRPr>
          </a:p>
          <a:p>
            <a:pPr indent="-298450" lvl="0" marL="457200" rtl="0" algn="just">
              <a:lnSpc>
                <a:spcPct val="200000"/>
              </a:lnSpc>
              <a:spcBef>
                <a:spcPts val="1000"/>
              </a:spcBef>
              <a:spcAft>
                <a:spcPts val="0"/>
              </a:spcAft>
              <a:buSzPts val="1100"/>
              <a:buFont typeface="Open Sans"/>
              <a:buChar char="●"/>
            </a:pPr>
            <a:r>
              <a:rPr lang="pl" sz="1100">
                <a:latin typeface="Open Sans"/>
                <a:ea typeface="Open Sans"/>
                <a:cs typeface="Open Sans"/>
                <a:sym typeface="Open Sans"/>
              </a:rPr>
              <a:t>Accuracy</a:t>
            </a:r>
            <a:r>
              <a:rPr b="1" lang="pl" sz="1100">
                <a:solidFill>
                  <a:srgbClr val="992735"/>
                </a:solidFill>
                <a:latin typeface="Open Sans"/>
                <a:ea typeface="Open Sans"/>
                <a:cs typeface="Open Sans"/>
                <a:sym typeface="Open Sans"/>
              </a:rPr>
              <a:t>*</a:t>
            </a:r>
            <a:r>
              <a:rPr lang="pl" sz="1100">
                <a:latin typeface="Open Sans"/>
                <a:ea typeface="Open Sans"/>
                <a:cs typeface="Open Sans"/>
                <a:sym typeface="Open Sans"/>
              </a:rPr>
              <a:t> (how many observations, both positive and negative, were correctly classified):</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True Positive Rate or Recall or Sensitivity (how many observations out of all positive observations are classified as positive):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True Negative Rate or Specificity (how many observations out of all negative are classified as negative):</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Positive Predictive Value or Precision (how many observations predicted as positive are in fact positive):</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Negative Predictive Value (how many predictions out of all negative predictions were correct):</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False Positive Rate or Type I error: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False Negative Rate or Type II error: </a:t>
            </a:r>
            <a:endParaRPr sz="1100">
              <a:latin typeface="Open Sans"/>
              <a:ea typeface="Open Sans"/>
              <a:cs typeface="Open Sans"/>
              <a:sym typeface="Open Sans"/>
            </a:endParaRPr>
          </a:p>
          <a:p>
            <a:pPr indent="-298450" lvl="0" marL="457200" rtl="0" algn="just">
              <a:lnSpc>
                <a:spcPct val="200000"/>
              </a:lnSpc>
              <a:spcBef>
                <a:spcPts val="0"/>
              </a:spcBef>
              <a:spcAft>
                <a:spcPts val="0"/>
              </a:spcAft>
              <a:buSzPts val="1100"/>
              <a:buFont typeface="Open Sans"/>
              <a:buChar char="●"/>
            </a:pPr>
            <a:r>
              <a:rPr lang="pl" sz="1100">
                <a:latin typeface="Open Sans"/>
                <a:ea typeface="Open Sans"/>
                <a:cs typeface="Open Sans"/>
                <a:sym typeface="Open Sans"/>
              </a:rPr>
              <a:t>F beta score (combination of precision and recall in one metric, the more you care about recall over precision the higher beta you should choose; well suited to the problem of imbalanced dataset): </a:t>
            </a:r>
            <a:endParaRPr sz="1100">
              <a:latin typeface="Open Sans"/>
              <a:ea typeface="Open Sans"/>
              <a:cs typeface="Open Sans"/>
              <a:sym typeface="Open Sans"/>
            </a:endParaRPr>
          </a:p>
        </p:txBody>
      </p:sp>
      <p:pic>
        <p:nvPicPr>
          <p:cNvPr id="829" name="Google Shape;829;p81"/>
          <p:cNvPicPr preferRelativeResize="0"/>
          <p:nvPr/>
        </p:nvPicPr>
        <p:blipFill>
          <a:blip r:embed="rId5">
            <a:alphaModFix/>
          </a:blip>
          <a:stretch>
            <a:fillRect/>
          </a:stretch>
        </p:blipFill>
        <p:spPr>
          <a:xfrm>
            <a:off x="6777825" y="998400"/>
            <a:ext cx="2118164" cy="492600"/>
          </a:xfrm>
          <a:prstGeom prst="rect">
            <a:avLst/>
          </a:prstGeom>
          <a:noFill/>
          <a:ln>
            <a:noFill/>
          </a:ln>
        </p:spPr>
      </p:pic>
      <p:sp>
        <p:nvSpPr>
          <p:cNvPr id="830" name="Google Shape;830;p81"/>
          <p:cNvSpPr txBox="1"/>
          <p:nvPr/>
        </p:nvSpPr>
        <p:spPr>
          <a:xfrm>
            <a:off x="6685850" y="216575"/>
            <a:ext cx="2412600" cy="307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800">
                <a:solidFill>
                  <a:srgbClr val="992735"/>
                </a:solidFill>
                <a:latin typeface="Open Sans"/>
                <a:ea typeface="Open Sans"/>
                <a:cs typeface="Open Sans"/>
                <a:sym typeface="Open Sans"/>
              </a:rPr>
              <a:t>* not applicable for imbalanced problem</a:t>
            </a:r>
            <a:endParaRPr b="1" sz="1100"/>
          </a:p>
        </p:txBody>
      </p:sp>
      <p:pic>
        <p:nvPicPr>
          <p:cNvPr id="831" name="Google Shape;831;p81"/>
          <p:cNvPicPr preferRelativeResize="0"/>
          <p:nvPr/>
        </p:nvPicPr>
        <p:blipFill>
          <a:blip r:embed="rId6">
            <a:alphaModFix/>
          </a:blip>
          <a:stretch>
            <a:fillRect/>
          </a:stretch>
        </p:blipFill>
        <p:spPr>
          <a:xfrm>
            <a:off x="1759175" y="1770400"/>
            <a:ext cx="1110850" cy="364510"/>
          </a:xfrm>
          <a:prstGeom prst="rect">
            <a:avLst/>
          </a:prstGeom>
          <a:noFill/>
          <a:ln>
            <a:noFill/>
          </a:ln>
        </p:spPr>
      </p:pic>
      <p:pic>
        <p:nvPicPr>
          <p:cNvPr id="832" name="Google Shape;832;p81"/>
          <p:cNvPicPr preferRelativeResize="0"/>
          <p:nvPr/>
        </p:nvPicPr>
        <p:blipFill>
          <a:blip r:embed="rId7">
            <a:alphaModFix/>
          </a:blip>
          <a:stretch>
            <a:fillRect/>
          </a:stretch>
        </p:blipFill>
        <p:spPr>
          <a:xfrm>
            <a:off x="7700750" y="2461649"/>
            <a:ext cx="1181500" cy="389200"/>
          </a:xfrm>
          <a:prstGeom prst="rect">
            <a:avLst/>
          </a:prstGeom>
          <a:noFill/>
          <a:ln>
            <a:noFill/>
          </a:ln>
        </p:spPr>
      </p:pic>
      <p:pic>
        <p:nvPicPr>
          <p:cNvPr id="833" name="Google Shape;833;p81"/>
          <p:cNvPicPr preferRelativeResize="0"/>
          <p:nvPr/>
        </p:nvPicPr>
        <p:blipFill>
          <a:blip r:embed="rId8">
            <a:alphaModFix/>
          </a:blip>
          <a:stretch>
            <a:fillRect/>
          </a:stretch>
        </p:blipFill>
        <p:spPr>
          <a:xfrm>
            <a:off x="7630650" y="2044575"/>
            <a:ext cx="1181500" cy="381703"/>
          </a:xfrm>
          <a:prstGeom prst="rect">
            <a:avLst/>
          </a:prstGeom>
          <a:noFill/>
          <a:ln>
            <a:noFill/>
          </a:ln>
        </p:spPr>
      </p:pic>
      <p:pic>
        <p:nvPicPr>
          <p:cNvPr id="834" name="Google Shape;834;p81"/>
          <p:cNvPicPr preferRelativeResize="0"/>
          <p:nvPr/>
        </p:nvPicPr>
        <p:blipFill>
          <a:blip r:embed="rId9">
            <a:alphaModFix/>
          </a:blip>
          <a:stretch>
            <a:fillRect/>
          </a:stretch>
        </p:blipFill>
        <p:spPr>
          <a:xfrm>
            <a:off x="7099498" y="2777250"/>
            <a:ext cx="1181500" cy="371716"/>
          </a:xfrm>
          <a:prstGeom prst="rect">
            <a:avLst/>
          </a:prstGeom>
          <a:noFill/>
          <a:ln>
            <a:noFill/>
          </a:ln>
        </p:spPr>
      </p:pic>
      <p:pic>
        <p:nvPicPr>
          <p:cNvPr id="835" name="Google Shape;835;p81"/>
          <p:cNvPicPr preferRelativeResize="0"/>
          <p:nvPr/>
        </p:nvPicPr>
        <p:blipFill>
          <a:blip r:embed="rId10">
            <a:alphaModFix/>
          </a:blip>
          <a:stretch>
            <a:fillRect/>
          </a:stretch>
        </p:blipFill>
        <p:spPr>
          <a:xfrm>
            <a:off x="6559825" y="4101875"/>
            <a:ext cx="2412599" cy="351499"/>
          </a:xfrm>
          <a:prstGeom prst="rect">
            <a:avLst/>
          </a:prstGeom>
          <a:noFill/>
          <a:ln>
            <a:noFill/>
          </a:ln>
        </p:spPr>
      </p:pic>
      <p:pic>
        <p:nvPicPr>
          <p:cNvPr id="836" name="Google Shape;836;p81"/>
          <p:cNvPicPr preferRelativeResize="0"/>
          <p:nvPr/>
        </p:nvPicPr>
        <p:blipFill>
          <a:blip r:embed="rId11">
            <a:alphaModFix/>
          </a:blip>
          <a:stretch>
            <a:fillRect/>
          </a:stretch>
        </p:blipFill>
        <p:spPr>
          <a:xfrm>
            <a:off x="3241924" y="3103125"/>
            <a:ext cx="1110855" cy="371725"/>
          </a:xfrm>
          <a:prstGeom prst="rect">
            <a:avLst/>
          </a:prstGeom>
          <a:noFill/>
          <a:ln>
            <a:noFill/>
          </a:ln>
        </p:spPr>
      </p:pic>
      <p:pic>
        <p:nvPicPr>
          <p:cNvPr id="837" name="Google Shape;837;p81"/>
          <p:cNvPicPr preferRelativeResize="0"/>
          <p:nvPr/>
        </p:nvPicPr>
        <p:blipFill>
          <a:blip r:embed="rId12">
            <a:alphaModFix/>
          </a:blip>
          <a:stretch>
            <a:fillRect/>
          </a:stretch>
        </p:blipFill>
        <p:spPr>
          <a:xfrm>
            <a:off x="3333500" y="3474850"/>
            <a:ext cx="1110850" cy="364622"/>
          </a:xfrm>
          <a:prstGeom prst="rect">
            <a:avLst/>
          </a:prstGeom>
          <a:noFill/>
          <a:ln>
            <a:noFill/>
          </a:ln>
        </p:spPr>
      </p:pic>
      <p:sp>
        <p:nvSpPr>
          <p:cNvPr id="838" name="Google Shape;838;p81"/>
          <p:cNvSpPr/>
          <p:nvPr/>
        </p:nvSpPr>
        <p:spPr>
          <a:xfrm>
            <a:off x="559050" y="1174775"/>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9" name="Google Shape;839;p81"/>
          <p:cNvSpPr/>
          <p:nvPr/>
        </p:nvSpPr>
        <p:spPr>
          <a:xfrm>
            <a:off x="559050" y="1525950"/>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0" name="Google Shape;840;p81"/>
          <p:cNvSpPr/>
          <p:nvPr/>
        </p:nvSpPr>
        <p:spPr>
          <a:xfrm>
            <a:off x="559050" y="2493075"/>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1" name="Google Shape;841;p81"/>
          <p:cNvSpPr/>
          <p:nvPr/>
        </p:nvSpPr>
        <p:spPr>
          <a:xfrm>
            <a:off x="559050" y="3184138"/>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42" name="Google Shape;842;p81"/>
          <p:cNvSpPr/>
          <p:nvPr/>
        </p:nvSpPr>
        <p:spPr>
          <a:xfrm>
            <a:off x="559050" y="3839475"/>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cxnSp>
        <p:nvCxnSpPr>
          <p:cNvPr id="847" name="Google Shape;847;p8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48" name="Google Shape;848;p8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49" name="Google Shape;849;p8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50" name="Google Shape;850;p8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classification</a:t>
            </a:r>
            <a:endParaRPr sz="2000">
              <a:latin typeface="Open Sans"/>
              <a:ea typeface="Open Sans"/>
              <a:cs typeface="Open Sans"/>
              <a:sym typeface="Open Sans"/>
            </a:endParaRPr>
          </a:p>
        </p:txBody>
      </p:sp>
      <p:sp>
        <p:nvSpPr>
          <p:cNvPr id="851" name="Google Shape;851;p82"/>
          <p:cNvSpPr txBox="1"/>
          <p:nvPr/>
        </p:nvSpPr>
        <p:spPr>
          <a:xfrm>
            <a:off x="6770750" y="4661050"/>
            <a:ext cx="1644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852" name="Google Shape;852;p82"/>
          <p:cNvSpPr txBox="1"/>
          <p:nvPr/>
        </p:nvSpPr>
        <p:spPr>
          <a:xfrm>
            <a:off x="657000" y="2455025"/>
            <a:ext cx="7830000" cy="2293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In case of binary classification metrics we strongly recommend following Neptune.ai blogpost: </a:t>
            </a:r>
            <a:r>
              <a:rPr lang="pl" sz="1100" u="sng">
                <a:solidFill>
                  <a:schemeClr val="hlink"/>
                </a:solidFill>
                <a:latin typeface="Open Sans"/>
                <a:ea typeface="Open Sans"/>
                <a:cs typeface="Open Sans"/>
                <a:sym typeface="Open Sans"/>
                <a:hlinkClick r:id="rId5"/>
              </a:rPr>
              <a:t>link</a:t>
            </a:r>
            <a:r>
              <a:rPr lang="pl" sz="1100">
                <a:latin typeface="Open Sans"/>
                <a:ea typeface="Open Sans"/>
                <a:cs typeface="Open Sans"/>
                <a:sym typeface="Open Sans"/>
              </a:rPr>
              <a:t>. They accurately define each evaluation metric with an intuitive interpretation (super useful in regular business environment). Additionally they provide very pertinent advice on when to apply a given metric.</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7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Of course we can generalize binary classification metrics to the multivariate classification metrics. First of all we can plot confusion matrix which is sell explanatory. Additionally for each class (one vs all approach) we can calculate separately: precision, recall, f-beta score etc. and finally average each of them by some aggregation rule (micro, macro and weighted aggregation approach) (here you can find more details </a:t>
            </a:r>
            <a:r>
              <a:rPr lang="pl" sz="1100" u="sng">
                <a:solidFill>
                  <a:schemeClr val="hlink"/>
                </a:solidFill>
                <a:latin typeface="Open Sans"/>
                <a:ea typeface="Open Sans"/>
                <a:cs typeface="Open Sans"/>
                <a:sym typeface="Open Sans"/>
                <a:hlinkClick r:id="rId6"/>
              </a:rPr>
              <a:t>link</a:t>
            </a:r>
            <a:r>
              <a:rPr lang="pl" sz="1100">
                <a:latin typeface="Open Sans"/>
                <a:ea typeface="Open Sans"/>
                <a:cs typeface="Open Sans"/>
                <a:sym typeface="Open Sans"/>
              </a:rPr>
              <a:t>).</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pic>
        <p:nvPicPr>
          <p:cNvPr id="853" name="Google Shape;853;p82"/>
          <p:cNvPicPr preferRelativeResize="0"/>
          <p:nvPr/>
        </p:nvPicPr>
        <p:blipFill>
          <a:blip r:embed="rId7">
            <a:alphaModFix/>
          </a:blip>
          <a:stretch>
            <a:fillRect/>
          </a:stretch>
        </p:blipFill>
        <p:spPr>
          <a:xfrm>
            <a:off x="3504125" y="1493500"/>
            <a:ext cx="3491199" cy="421025"/>
          </a:xfrm>
          <a:prstGeom prst="rect">
            <a:avLst/>
          </a:prstGeom>
          <a:noFill/>
          <a:ln>
            <a:noFill/>
          </a:ln>
        </p:spPr>
      </p:pic>
      <p:sp>
        <p:nvSpPr>
          <p:cNvPr id="854" name="Google Shape;854;p82"/>
          <p:cNvSpPr txBox="1"/>
          <p:nvPr/>
        </p:nvSpPr>
        <p:spPr>
          <a:xfrm>
            <a:off x="657000" y="768525"/>
            <a:ext cx="7830000" cy="158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Based on confusion matrix we can derive following classification metrics:</a:t>
            </a:r>
            <a:endParaRPr sz="1100">
              <a:latin typeface="Open Sans"/>
              <a:ea typeface="Open Sans"/>
              <a:cs typeface="Open Sans"/>
              <a:sym typeface="Open Sans"/>
            </a:endParaRPr>
          </a:p>
          <a:p>
            <a:pPr indent="-298450" lvl="0" marL="457200" rtl="0" algn="just">
              <a:lnSpc>
                <a:spcPct val="150000"/>
              </a:lnSpc>
              <a:spcBef>
                <a:spcPts val="1000"/>
              </a:spcBef>
              <a:spcAft>
                <a:spcPts val="0"/>
              </a:spcAft>
              <a:buSzPts val="1100"/>
              <a:buFont typeface="Open Sans"/>
              <a:buChar char="●"/>
            </a:pPr>
            <a:r>
              <a:rPr lang="pl" sz="1100">
                <a:latin typeface="Open Sans"/>
                <a:ea typeface="Open Sans"/>
                <a:cs typeface="Open Sans"/>
                <a:sym typeface="Open Sans"/>
              </a:rPr>
              <a:t>Matthews Correlation Coefficient (correlation between predicted classes and ground truth; well suited to the problem of imbalanced dataset): </a:t>
            </a:r>
            <a:endParaRPr sz="1100">
              <a:latin typeface="Open Sans"/>
              <a:ea typeface="Open Sans"/>
              <a:cs typeface="Open Sans"/>
              <a:sym typeface="Open Sans"/>
            </a:endParaRPr>
          </a:p>
          <a:p>
            <a:pPr indent="0" lvl="0" marL="457200" rtl="0" algn="just">
              <a:lnSpc>
                <a:spcPct val="200000"/>
              </a:lnSpc>
              <a:spcBef>
                <a:spcPts val="0"/>
              </a:spcBef>
              <a:spcAft>
                <a:spcPts val="0"/>
              </a:spcAft>
              <a:buNone/>
            </a:pPr>
            <a:r>
              <a:t/>
            </a:r>
            <a:endParaRPr sz="1100">
              <a:latin typeface="Open Sans"/>
              <a:ea typeface="Open Sans"/>
              <a:cs typeface="Open Sans"/>
              <a:sym typeface="Open Sans"/>
            </a:endParaRPr>
          </a:p>
          <a:p>
            <a:pPr indent="0" lvl="0" marL="0" rtl="0" algn="just">
              <a:lnSpc>
                <a:spcPct val="200000"/>
              </a:lnSpc>
              <a:spcBef>
                <a:spcPts val="0"/>
              </a:spcBef>
              <a:spcAft>
                <a:spcPts val="0"/>
              </a:spcAft>
              <a:buNone/>
            </a:pPr>
            <a:r>
              <a:rPr lang="pl" sz="1100">
                <a:latin typeface="Open Sans"/>
                <a:ea typeface="Open Sans"/>
                <a:cs typeface="Open Sans"/>
                <a:sym typeface="Open Sans"/>
              </a:rPr>
              <a:t>and many many more …</a:t>
            </a:r>
            <a:endParaRPr sz="1100">
              <a:latin typeface="Open Sans"/>
              <a:ea typeface="Open Sans"/>
              <a:cs typeface="Open Sans"/>
              <a:sym typeface="Open Sans"/>
            </a:endParaRPr>
          </a:p>
        </p:txBody>
      </p:sp>
      <p:sp>
        <p:nvSpPr>
          <p:cNvPr id="855" name="Google Shape;855;p82"/>
          <p:cNvSpPr/>
          <p:nvPr/>
        </p:nvSpPr>
        <p:spPr>
          <a:xfrm>
            <a:off x="824625" y="1216700"/>
            <a:ext cx="230700" cy="209700"/>
          </a:xfrm>
          <a:prstGeom prst="ellipse">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cxnSp>
        <p:nvCxnSpPr>
          <p:cNvPr id="860" name="Google Shape;860;p8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61" name="Google Shape;861;p8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62" name="Google Shape;862;p8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63" name="Google Shape;863;p83"/>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accuracy, precision, recall, F1-score metrics.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Precision &amp; Recall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864" name="Google Shape;864;p83"/>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Accuracy, precision, recall, F1-score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865" name="Google Shape;865;p83"/>
          <p:cNvPicPr preferRelativeResize="0"/>
          <p:nvPr/>
        </p:nvPicPr>
        <p:blipFill>
          <a:blip r:embed="rId6">
            <a:alphaModFix/>
          </a:blip>
          <a:stretch>
            <a:fillRect/>
          </a:stretch>
        </p:blipFill>
        <p:spPr>
          <a:xfrm>
            <a:off x="2759216" y="2324600"/>
            <a:ext cx="3625570" cy="21587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cxnSp>
        <p:nvCxnSpPr>
          <p:cNvPr id="176" name="Google Shape;176;p3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77" name="Google Shape;177;p3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78" name="Google Shape;178;p3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79" name="Google Shape;179;p3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Course bibliography</a:t>
            </a:r>
            <a:endParaRPr b="1" sz="2000">
              <a:latin typeface="Open Sans"/>
              <a:ea typeface="Open Sans"/>
              <a:cs typeface="Open Sans"/>
              <a:sym typeface="Open Sans"/>
            </a:endParaRPr>
          </a:p>
        </p:txBody>
      </p:sp>
      <p:sp>
        <p:nvSpPr>
          <p:cNvPr id="180" name="Google Shape;180;p30"/>
          <p:cNvSpPr txBox="1"/>
          <p:nvPr/>
        </p:nvSpPr>
        <p:spPr>
          <a:xfrm>
            <a:off x="656025" y="828850"/>
            <a:ext cx="78300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Open Sans"/>
              <a:buChar char="●"/>
            </a:pPr>
            <a:r>
              <a:rPr lang="pl">
                <a:latin typeface="Open Sans"/>
                <a:ea typeface="Open Sans"/>
                <a:cs typeface="Open Sans"/>
                <a:sym typeface="Open Sans"/>
              </a:rPr>
              <a:t>James, G., Witten, D., Hastie, T., &amp; Tibshirani, R. (2021). An Introduction to Statistical Learning. Springer, New York, NY (offical online access: </a:t>
            </a:r>
            <a:r>
              <a:rPr lang="pl" u="sng">
                <a:solidFill>
                  <a:srgbClr val="1155CC"/>
                </a:solidFill>
                <a:latin typeface="Open Sans"/>
                <a:ea typeface="Open Sans"/>
                <a:cs typeface="Open Sans"/>
                <a:sym typeface="Open Sans"/>
                <a:hlinkClick r:id="rId4">
                  <a:extLst>
                    <a:ext uri="{A12FA001-AC4F-418D-AE19-62706E023703}">
                      <ahyp:hlinkClr val="tx"/>
                    </a:ext>
                  </a:extLst>
                </a:hlinkClick>
              </a:rPr>
              <a:t>https://www.statlearning.com/</a:t>
            </a:r>
            <a:r>
              <a:rPr lang="pl">
                <a:latin typeface="Open Sans"/>
                <a:ea typeface="Open Sans"/>
                <a:cs typeface="Open Sans"/>
                <a:sym typeface="Open Sans"/>
              </a:rPr>
              <a: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pl">
                <a:latin typeface="Open Sans"/>
                <a:ea typeface="Open Sans"/>
                <a:cs typeface="Open Sans"/>
                <a:sym typeface="Open Sans"/>
              </a:rPr>
              <a:t>Hastie, T., Tibshirani, R., &amp; Friedman, J. (2009). The Elements of Statistical Learning. Springer-Verlag. </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pl">
                <a:latin typeface="Open Sans"/>
                <a:ea typeface="Open Sans"/>
                <a:cs typeface="Open Sans"/>
                <a:sym typeface="Open Sans"/>
              </a:rPr>
              <a:t>Harrington, P. (2012). Machine learning in action (Vol. 5). Greenwich, CT: Manning.</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pl">
                <a:latin typeface="Open Sans"/>
                <a:ea typeface="Open Sans"/>
                <a:cs typeface="Open Sans"/>
                <a:sym typeface="Open Sans"/>
              </a:rPr>
              <a:t>Intel (2018). Introduction to Machine Learning. Retrieved from </a:t>
            </a:r>
            <a:r>
              <a:rPr lang="pl">
                <a:uFill>
                  <a:noFill/>
                </a:uFill>
                <a:latin typeface="Open Sans"/>
                <a:ea typeface="Open Sans"/>
                <a:cs typeface="Open Sans"/>
                <a:sym typeface="Open Sans"/>
                <a:hlinkClick r:id="rId5"/>
              </a:rPr>
              <a:t>https://www.intel.com/content/www/us/en/developer/learn/course-machine-learning.html</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pl">
                <a:latin typeface="Open Sans"/>
                <a:ea typeface="Open Sans"/>
                <a:cs typeface="Open Sans"/>
                <a:sym typeface="Open Sans"/>
              </a:rPr>
              <a:t>VanderPlas, J. (2016). Python data science handbook: Essential tools for working with data. O'Reilly Media, Inc.</a:t>
            </a:r>
            <a:endParaRPr>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cxnSp>
        <p:nvCxnSpPr>
          <p:cNvPr id="870" name="Google Shape;870;p8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71" name="Google Shape;871;p8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72" name="Google Shape;872;p8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73" name="Google Shape;873;p84"/>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Accuracy, precision, recall, F1-score</a:t>
            </a:r>
            <a:endParaRPr sz="2000">
              <a:latin typeface="Open Sans"/>
              <a:ea typeface="Open Sans"/>
              <a:cs typeface="Open Sans"/>
              <a:sym typeface="Open Sans"/>
            </a:endParaRPr>
          </a:p>
        </p:txBody>
      </p:sp>
      <p:pic>
        <p:nvPicPr>
          <p:cNvPr id="874" name="Google Shape;874;p84"/>
          <p:cNvPicPr preferRelativeResize="0"/>
          <p:nvPr/>
        </p:nvPicPr>
        <p:blipFill>
          <a:blip r:embed="rId4">
            <a:alphaModFix/>
          </a:blip>
          <a:stretch>
            <a:fillRect/>
          </a:stretch>
        </p:blipFill>
        <p:spPr>
          <a:xfrm>
            <a:off x="656025" y="770875"/>
            <a:ext cx="7318500" cy="3601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cxnSp>
        <p:nvCxnSpPr>
          <p:cNvPr id="879" name="Google Shape;879;p8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80" name="Google Shape;880;p8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81" name="Google Shape;881;p8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882" name="Google Shape;882;p85"/>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probabilities</a:t>
            </a:r>
            <a:endParaRPr sz="2000">
              <a:latin typeface="Open Sans"/>
              <a:ea typeface="Open Sans"/>
              <a:cs typeface="Open Sans"/>
              <a:sym typeface="Open Sans"/>
            </a:endParaRPr>
          </a:p>
        </p:txBody>
      </p:sp>
      <p:sp>
        <p:nvSpPr>
          <p:cNvPr id="883" name="Google Shape;883;p85"/>
          <p:cNvSpPr txBox="1"/>
          <p:nvPr/>
        </p:nvSpPr>
        <p:spPr>
          <a:xfrm>
            <a:off x="657000" y="726075"/>
            <a:ext cx="7830000" cy="36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When we use classification algorithms we nearly always want to deal with probabilities. </a:t>
            </a:r>
            <a:r>
              <a:rPr b="1" lang="pl" sz="1100">
                <a:latin typeface="Open Sans"/>
                <a:ea typeface="Open Sans"/>
                <a:cs typeface="Open Sans"/>
                <a:sym typeface="Open Sans"/>
              </a:rPr>
              <a:t>In most cases we can setup up models to return probabilities (not predicted class)</a:t>
            </a:r>
            <a:r>
              <a:rPr lang="pl" sz="1100">
                <a:latin typeface="Open Sans"/>
                <a:ea typeface="Open Sans"/>
                <a:cs typeface="Open Sans"/>
                <a:sym typeface="Open Sans"/>
              </a:rPr>
              <a:t>! We need to decide where to place the probability </a:t>
            </a:r>
            <a:r>
              <a:rPr b="1" lang="pl" sz="1100">
                <a:latin typeface="Open Sans"/>
                <a:ea typeface="Open Sans"/>
                <a:cs typeface="Open Sans"/>
                <a:sym typeface="Open Sans"/>
              </a:rPr>
              <a:t>cut-off point</a:t>
            </a:r>
            <a:r>
              <a:rPr lang="pl" sz="1100">
                <a:latin typeface="Open Sans"/>
                <a:ea typeface="Open Sans"/>
                <a:cs typeface="Open Sans"/>
                <a:sym typeface="Open Sans"/>
              </a:rPr>
              <a:t> (after which we assign observation to specific class). It’s not easy task. In most cases we start with 0.5 (50%) cut-off point, but for most cases it might be wrong value! Thanks to evaluation metrics and plots dedicated to probabilities (for classification) we can make above decision in responsible and aware way.</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We can distinct here following metrics:</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Receiver Operating Characteristic Curve (ROC)</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Lift curve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Gini curve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Precision/recall curve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Area Under the Curve ROC (AUC ROC)</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Area Under the Curve Precision/recall (AUC PR)</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Log-loss or Cross entropy or Entropy</a:t>
            </a:r>
            <a:endParaRPr sz="1100">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86"/>
          <p:cNvPicPr preferRelativeResize="0"/>
          <p:nvPr/>
        </p:nvPicPr>
        <p:blipFill>
          <a:blip r:embed="rId3">
            <a:alphaModFix/>
          </a:blip>
          <a:stretch>
            <a:fillRect/>
          </a:stretch>
        </p:blipFill>
        <p:spPr>
          <a:xfrm>
            <a:off x="6219875" y="2571750"/>
            <a:ext cx="2267126" cy="2267126"/>
          </a:xfrm>
          <a:prstGeom prst="rect">
            <a:avLst/>
          </a:prstGeom>
          <a:noFill/>
          <a:ln>
            <a:noFill/>
          </a:ln>
        </p:spPr>
      </p:pic>
      <p:cxnSp>
        <p:nvCxnSpPr>
          <p:cNvPr id="889" name="Google Shape;889;p8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890" name="Google Shape;890;p8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891" name="Google Shape;891;p86"/>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892" name="Google Shape;892;p8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probabilities</a:t>
            </a:r>
            <a:endParaRPr sz="2000">
              <a:latin typeface="Open Sans"/>
              <a:ea typeface="Open Sans"/>
              <a:cs typeface="Open Sans"/>
              <a:sym typeface="Open Sans"/>
            </a:endParaRPr>
          </a:p>
        </p:txBody>
      </p:sp>
      <p:sp>
        <p:nvSpPr>
          <p:cNvPr id="893" name="Google Shape;893;p86"/>
          <p:cNvSpPr txBox="1"/>
          <p:nvPr/>
        </p:nvSpPr>
        <p:spPr>
          <a:xfrm>
            <a:off x="657000" y="662400"/>
            <a:ext cx="7830000" cy="218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000">
                <a:latin typeface="Open Sans"/>
                <a:ea typeface="Open Sans"/>
                <a:cs typeface="Open Sans"/>
                <a:sym typeface="Open Sans"/>
              </a:rPr>
              <a:t>Receiver Operating Characteristic Curve (ROC)</a:t>
            </a:r>
            <a:endParaRPr b="1" sz="10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ROC allows to address the tradeoff between true positive rate (TPR) and false positive rate (FPR). </a:t>
            </a:r>
            <a:r>
              <a:rPr b="1" lang="pl" sz="1000">
                <a:latin typeface="Open Sans"/>
                <a:ea typeface="Open Sans"/>
                <a:cs typeface="Open Sans"/>
                <a:sym typeface="Open Sans"/>
              </a:rPr>
              <a:t>Our goal is to find the classification threshold that best maximizes true positives while minimizing false positives</a:t>
            </a:r>
            <a:r>
              <a:rPr lang="pl" sz="1000">
                <a:latin typeface="Open Sans"/>
                <a:ea typeface="Open Sans"/>
                <a:cs typeface="Open Sans"/>
                <a:sym typeface="Open Sans"/>
              </a:rPr>
              <a:t>. For every probability cut-off point, we calculate TPR and FPR and plot it on one chart. At the beginning when the cutoff point is 1 we classify every observation as "0". Obviously in this situation FPR is equal to 0. With the decrease of the cut-off point we increase the number of "1" - the TPR starts to increase. However our estimator will probably not be perfect so some of predicted "1" are incorrect, therefore the increase of FPR (and decrease of TNR). Generally, the higher TPR and the lower FPR is for each threshold the better and so classifiers that have curves that are more top-left side are better. As you may notice ROC curve is not well suited for imbalanced classification tasks (for more details please read this </a:t>
            </a:r>
            <a:r>
              <a:rPr lang="pl" sz="1000" u="sng">
                <a:solidFill>
                  <a:schemeClr val="hlink"/>
                </a:solidFill>
                <a:latin typeface="Open Sans"/>
                <a:ea typeface="Open Sans"/>
                <a:cs typeface="Open Sans"/>
                <a:sym typeface="Open Sans"/>
                <a:hlinkClick r:id="rId5"/>
              </a:rPr>
              <a:t>article</a:t>
            </a:r>
            <a:r>
              <a:rPr lang="pl" sz="1000">
                <a:latin typeface="Open Sans"/>
                <a:ea typeface="Open Sans"/>
                <a:cs typeface="Open Sans"/>
                <a:sym typeface="Open Sans"/>
              </a:rPr>
              <a:t>).</a:t>
            </a:r>
            <a:endParaRPr sz="1000">
              <a:latin typeface="Open Sans"/>
              <a:ea typeface="Open Sans"/>
              <a:cs typeface="Open Sans"/>
              <a:sym typeface="Open Sans"/>
            </a:endParaRPr>
          </a:p>
        </p:txBody>
      </p:sp>
      <p:sp>
        <p:nvSpPr>
          <p:cNvPr id="894" name="Google Shape;894;p86"/>
          <p:cNvSpPr txBox="1"/>
          <p:nvPr/>
        </p:nvSpPr>
        <p:spPr>
          <a:xfrm>
            <a:off x="7069475" y="4838875"/>
            <a:ext cx="13755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895" name="Google Shape;895;p86"/>
          <p:cNvPicPr preferRelativeResize="0"/>
          <p:nvPr/>
        </p:nvPicPr>
        <p:blipFill>
          <a:blip r:embed="rId7">
            <a:alphaModFix/>
          </a:blip>
          <a:stretch>
            <a:fillRect/>
          </a:stretch>
        </p:blipFill>
        <p:spPr>
          <a:xfrm>
            <a:off x="5629200" y="361575"/>
            <a:ext cx="1110850" cy="364510"/>
          </a:xfrm>
          <a:prstGeom prst="rect">
            <a:avLst/>
          </a:prstGeom>
          <a:noFill/>
          <a:ln>
            <a:noFill/>
          </a:ln>
        </p:spPr>
      </p:pic>
      <p:pic>
        <p:nvPicPr>
          <p:cNvPr id="896" name="Google Shape;896;p86"/>
          <p:cNvPicPr preferRelativeResize="0"/>
          <p:nvPr/>
        </p:nvPicPr>
        <p:blipFill>
          <a:blip r:embed="rId8">
            <a:alphaModFix/>
          </a:blip>
          <a:stretch>
            <a:fillRect/>
          </a:stretch>
        </p:blipFill>
        <p:spPr>
          <a:xfrm>
            <a:off x="7069474" y="336363"/>
            <a:ext cx="1110855" cy="371725"/>
          </a:xfrm>
          <a:prstGeom prst="rect">
            <a:avLst/>
          </a:prstGeom>
          <a:noFill/>
          <a:ln>
            <a:noFill/>
          </a:ln>
        </p:spPr>
      </p:pic>
      <p:cxnSp>
        <p:nvCxnSpPr>
          <p:cNvPr id="897" name="Google Shape;897;p86"/>
          <p:cNvCxnSpPr/>
          <p:nvPr/>
        </p:nvCxnSpPr>
        <p:spPr>
          <a:xfrm flipH="1">
            <a:off x="4846475" y="627035"/>
            <a:ext cx="1041000" cy="342300"/>
          </a:xfrm>
          <a:prstGeom prst="straightConnector1">
            <a:avLst/>
          </a:prstGeom>
          <a:noFill/>
          <a:ln cap="flat" cmpd="sng" w="9525">
            <a:solidFill>
              <a:srgbClr val="992735"/>
            </a:solidFill>
            <a:prstDash val="solid"/>
            <a:round/>
            <a:headEnd len="med" w="med" type="none"/>
            <a:tailEnd len="med" w="med" type="triangle"/>
          </a:ln>
        </p:spPr>
      </p:cxnSp>
      <p:cxnSp>
        <p:nvCxnSpPr>
          <p:cNvPr id="898" name="Google Shape;898;p86"/>
          <p:cNvCxnSpPr/>
          <p:nvPr/>
        </p:nvCxnSpPr>
        <p:spPr>
          <a:xfrm flipH="1">
            <a:off x="6600951" y="607387"/>
            <a:ext cx="670200" cy="381600"/>
          </a:xfrm>
          <a:prstGeom prst="straightConnector1">
            <a:avLst/>
          </a:prstGeom>
          <a:noFill/>
          <a:ln cap="flat" cmpd="sng" w="9525">
            <a:solidFill>
              <a:srgbClr val="992735"/>
            </a:solidFill>
            <a:prstDash val="solid"/>
            <a:round/>
            <a:headEnd len="med" w="med" type="none"/>
            <a:tailEnd len="med" w="med" type="triangle"/>
          </a:ln>
        </p:spPr>
      </p:cxnSp>
      <p:sp>
        <p:nvSpPr>
          <p:cNvPr id="899" name="Google Shape;899;p86"/>
          <p:cNvSpPr txBox="1"/>
          <p:nvPr/>
        </p:nvSpPr>
        <p:spPr>
          <a:xfrm>
            <a:off x="657000" y="2852938"/>
            <a:ext cx="5286000" cy="1723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000">
                <a:latin typeface="Open Sans"/>
                <a:ea typeface="Open Sans"/>
                <a:cs typeface="Open Sans"/>
                <a:sym typeface="Open Sans"/>
              </a:rPr>
              <a:t>Area Under the Curve ROC (AUC ROC)</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Additionally we can calculate AUC ROC, which will be one ultimate metric to assess quality of the model. It takes values from 0.5 to 1. We should not use it with imbalanced dataset. It is recommended if you care about true negatives as much as true positives, and you care about ranking predictions. Additionally, this metric can be interpreted as: the probability that a uniformly drawn random positive has a higher score than a uniformly drawn random negative.</a:t>
            </a:r>
            <a:endParaRPr sz="1000">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cxnSp>
        <p:nvCxnSpPr>
          <p:cNvPr id="904" name="Google Shape;904;p8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05" name="Google Shape;905;p8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06" name="Google Shape;906;p8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07" name="Google Shape;907;p87"/>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ROC and ROC AUC.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ROC &amp; AUC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908" name="Google Shape;908;p87"/>
          <p:cNvSpPr txBox="1"/>
          <p:nvPr/>
        </p:nvSpPr>
        <p:spPr>
          <a:xfrm>
            <a:off x="656025" y="275925"/>
            <a:ext cx="777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ROC and ROC AUC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909" name="Google Shape;909;p87"/>
          <p:cNvPicPr preferRelativeResize="0"/>
          <p:nvPr/>
        </p:nvPicPr>
        <p:blipFill>
          <a:blip r:embed="rId6">
            <a:alphaModFix/>
          </a:blip>
          <a:stretch>
            <a:fillRect/>
          </a:stretch>
        </p:blipFill>
        <p:spPr>
          <a:xfrm>
            <a:off x="3127599" y="2270463"/>
            <a:ext cx="2758776" cy="2274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cxnSp>
        <p:nvCxnSpPr>
          <p:cNvPr id="914" name="Google Shape;914;p8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15" name="Google Shape;915;p8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16" name="Google Shape;916;p8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17" name="Google Shape;917;p8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probabilities</a:t>
            </a:r>
            <a:endParaRPr sz="2000">
              <a:latin typeface="Open Sans"/>
              <a:ea typeface="Open Sans"/>
              <a:cs typeface="Open Sans"/>
              <a:sym typeface="Open Sans"/>
            </a:endParaRPr>
          </a:p>
        </p:txBody>
      </p:sp>
      <p:sp>
        <p:nvSpPr>
          <p:cNvPr id="918" name="Google Shape;918;p88"/>
          <p:cNvSpPr txBox="1"/>
          <p:nvPr/>
        </p:nvSpPr>
        <p:spPr>
          <a:xfrm>
            <a:off x="657000" y="662400"/>
            <a:ext cx="7830000" cy="1031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000">
                <a:latin typeface="Open Sans"/>
                <a:ea typeface="Open Sans"/>
                <a:cs typeface="Open Sans"/>
                <a:sym typeface="Open Sans"/>
              </a:rPr>
              <a:t>Precision recall curve (PR curve)</a:t>
            </a:r>
            <a:endParaRPr b="1" sz="10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PR curve combines precision and recall in a single visualization. For every probability cut-off, we calculate PPV and TPR and we plot it into the graph. The higher results the better model is. However we deal here with classic precision/recall dilemma (the higher the precision the lower the recall). </a:t>
            </a:r>
            <a:endParaRPr sz="1000">
              <a:latin typeface="Open Sans"/>
              <a:ea typeface="Open Sans"/>
              <a:cs typeface="Open Sans"/>
              <a:sym typeface="Open Sans"/>
            </a:endParaRPr>
          </a:p>
        </p:txBody>
      </p:sp>
      <p:sp>
        <p:nvSpPr>
          <p:cNvPr id="919" name="Google Shape;919;p88"/>
          <p:cNvSpPr txBox="1"/>
          <p:nvPr/>
        </p:nvSpPr>
        <p:spPr>
          <a:xfrm>
            <a:off x="6888300" y="4679800"/>
            <a:ext cx="1822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Stackoverflow</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920" name="Google Shape;920;p88"/>
          <p:cNvCxnSpPr/>
          <p:nvPr/>
        </p:nvCxnSpPr>
        <p:spPr>
          <a:xfrm flipH="1">
            <a:off x="2342000" y="382050"/>
            <a:ext cx="3027900" cy="622500"/>
          </a:xfrm>
          <a:prstGeom prst="straightConnector1">
            <a:avLst/>
          </a:prstGeom>
          <a:noFill/>
          <a:ln cap="flat" cmpd="sng" w="9525">
            <a:solidFill>
              <a:srgbClr val="992735"/>
            </a:solidFill>
            <a:prstDash val="solid"/>
            <a:round/>
            <a:headEnd len="med" w="med" type="none"/>
            <a:tailEnd len="med" w="med" type="triangle"/>
          </a:ln>
        </p:spPr>
      </p:cxnSp>
      <p:cxnSp>
        <p:nvCxnSpPr>
          <p:cNvPr id="921" name="Google Shape;921;p88"/>
          <p:cNvCxnSpPr/>
          <p:nvPr/>
        </p:nvCxnSpPr>
        <p:spPr>
          <a:xfrm flipH="1">
            <a:off x="3070675" y="686275"/>
            <a:ext cx="3098700" cy="357600"/>
          </a:xfrm>
          <a:prstGeom prst="straightConnector1">
            <a:avLst/>
          </a:prstGeom>
          <a:noFill/>
          <a:ln cap="flat" cmpd="sng" w="9525">
            <a:solidFill>
              <a:srgbClr val="992735"/>
            </a:solidFill>
            <a:prstDash val="solid"/>
            <a:round/>
            <a:headEnd len="med" w="med" type="none"/>
            <a:tailEnd len="med" w="med" type="triangle"/>
          </a:ln>
        </p:spPr>
      </p:cxnSp>
      <p:sp>
        <p:nvSpPr>
          <p:cNvPr id="922" name="Google Shape;922;p88"/>
          <p:cNvSpPr txBox="1"/>
          <p:nvPr/>
        </p:nvSpPr>
        <p:spPr>
          <a:xfrm>
            <a:off x="657000" y="1762825"/>
            <a:ext cx="5109000" cy="1723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000">
                <a:latin typeface="Open Sans"/>
                <a:ea typeface="Open Sans"/>
                <a:cs typeface="Open Sans"/>
                <a:sym typeface="Open Sans"/>
              </a:rPr>
              <a:t>Area Under the Curve Precision recall (AUC PR)</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Similarly to ROC AUC score we can calculate the Area Under the Precision-Recall Curve to get one representative number for the whole model. We can treat PR AUC as the average of precision calculated for each recall threshold from 0.0 to 1.0. AUC AUC PR is recommended to highly imbalance problems and when we communicate precision/recall decision to our stakeholders (and we additionally suggest where is the best possible cut-off point).</a:t>
            </a:r>
            <a:endParaRPr sz="1000">
              <a:latin typeface="Open Sans"/>
              <a:ea typeface="Open Sans"/>
              <a:cs typeface="Open Sans"/>
              <a:sym typeface="Open Sans"/>
            </a:endParaRPr>
          </a:p>
        </p:txBody>
      </p:sp>
      <p:pic>
        <p:nvPicPr>
          <p:cNvPr id="923" name="Google Shape;923;p88"/>
          <p:cNvPicPr preferRelativeResize="0"/>
          <p:nvPr/>
        </p:nvPicPr>
        <p:blipFill rotWithShape="1">
          <a:blip r:embed="rId5">
            <a:alphaModFix/>
          </a:blip>
          <a:srcRect b="0" l="0" r="49346" t="0"/>
          <a:stretch/>
        </p:blipFill>
        <p:spPr>
          <a:xfrm>
            <a:off x="6209348" y="1493500"/>
            <a:ext cx="2321025" cy="2203850"/>
          </a:xfrm>
          <a:prstGeom prst="rect">
            <a:avLst/>
          </a:prstGeom>
          <a:noFill/>
          <a:ln>
            <a:noFill/>
          </a:ln>
        </p:spPr>
      </p:pic>
      <p:pic>
        <p:nvPicPr>
          <p:cNvPr id="924" name="Google Shape;924;p88"/>
          <p:cNvPicPr preferRelativeResize="0"/>
          <p:nvPr/>
        </p:nvPicPr>
        <p:blipFill>
          <a:blip r:embed="rId6">
            <a:alphaModFix/>
          </a:blip>
          <a:stretch>
            <a:fillRect/>
          </a:stretch>
        </p:blipFill>
        <p:spPr>
          <a:xfrm>
            <a:off x="6209350" y="511050"/>
            <a:ext cx="1110850" cy="364510"/>
          </a:xfrm>
          <a:prstGeom prst="rect">
            <a:avLst/>
          </a:prstGeom>
          <a:noFill/>
          <a:ln>
            <a:noFill/>
          </a:ln>
        </p:spPr>
      </p:pic>
      <p:pic>
        <p:nvPicPr>
          <p:cNvPr id="925" name="Google Shape;925;p88"/>
          <p:cNvPicPr preferRelativeResize="0"/>
          <p:nvPr/>
        </p:nvPicPr>
        <p:blipFill>
          <a:blip r:embed="rId7">
            <a:alphaModFix/>
          </a:blip>
          <a:stretch>
            <a:fillRect/>
          </a:stretch>
        </p:blipFill>
        <p:spPr>
          <a:xfrm>
            <a:off x="5415550" y="121849"/>
            <a:ext cx="1181500" cy="389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cxnSp>
        <p:nvCxnSpPr>
          <p:cNvPr id="930" name="Google Shape;930;p8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31" name="Google Shape;931;p8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32" name="Google Shape;932;p8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33" name="Google Shape;933;p89"/>
          <p:cNvSpPr txBox="1"/>
          <p:nvPr/>
        </p:nvSpPr>
        <p:spPr>
          <a:xfrm>
            <a:off x="656025" y="275925"/>
            <a:ext cx="791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Evaluation metrics </a:t>
            </a:r>
            <a:r>
              <a:rPr lang="pl" sz="2000">
                <a:latin typeface="Open Sans"/>
                <a:ea typeface="Open Sans"/>
                <a:cs typeface="Open Sans"/>
                <a:sym typeface="Open Sans"/>
              </a:rPr>
              <a:t>- probabilities (for regression task)</a:t>
            </a:r>
            <a:endParaRPr sz="2000">
              <a:latin typeface="Open Sans"/>
              <a:ea typeface="Open Sans"/>
              <a:cs typeface="Open Sans"/>
              <a:sym typeface="Open Sans"/>
            </a:endParaRPr>
          </a:p>
        </p:txBody>
      </p:sp>
      <p:sp>
        <p:nvSpPr>
          <p:cNvPr id="934" name="Google Shape;934;p89"/>
          <p:cNvSpPr txBox="1"/>
          <p:nvPr/>
        </p:nvSpPr>
        <p:spPr>
          <a:xfrm>
            <a:off x="657000" y="726075"/>
            <a:ext cx="7830000" cy="136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As in the case of classification in regression, we can also use the notion of probability, but in a slightly different sense: we can build regression models that, in addition to the expected value, estimate the confidence intervals of the forecast. We will not discuss this issue in our classes due to its high level of advancement, but it is worth knowing about the existence of the metric: </a:t>
            </a:r>
            <a:r>
              <a:rPr b="1" lang="pl" sz="1100">
                <a:latin typeface="Open Sans"/>
                <a:ea typeface="Open Sans"/>
                <a:cs typeface="Open Sans"/>
                <a:sym typeface="Open Sans"/>
              </a:rPr>
              <a:t>The Continuous Ranked Probability Score</a:t>
            </a:r>
            <a:r>
              <a:rPr lang="pl" sz="1100">
                <a:latin typeface="Open Sans"/>
                <a:ea typeface="Open Sans"/>
                <a:cs typeface="Open Sans"/>
                <a:sym typeface="Open Sans"/>
              </a:rPr>
              <a:t> (CRPS) which generalizes the MAE to the case of probabilistic forecasts. Link for more details: </a:t>
            </a:r>
            <a:r>
              <a:rPr lang="pl" sz="1100" u="sng">
                <a:solidFill>
                  <a:schemeClr val="hlink"/>
                </a:solidFill>
                <a:latin typeface="Open Sans"/>
                <a:ea typeface="Open Sans"/>
                <a:cs typeface="Open Sans"/>
                <a:sym typeface="Open Sans"/>
                <a:hlinkClick r:id="rId4"/>
              </a:rPr>
              <a:t>https://www.lokad.com/continuous-ranked-probability-score</a:t>
            </a:r>
            <a:r>
              <a:rPr lang="pl" sz="1100">
                <a:latin typeface="Open Sans"/>
                <a:ea typeface="Open Sans"/>
                <a:cs typeface="Open Sans"/>
                <a:sym typeface="Open Sans"/>
              </a:rPr>
              <a:t>.</a:t>
            </a:r>
            <a:endParaRPr sz="11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cxnSp>
        <p:nvCxnSpPr>
          <p:cNvPr id="939" name="Google Shape;939;p9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40" name="Google Shape;940;p9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41" name="Google Shape;941;p9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42" name="Google Shape;942;p90"/>
          <p:cNvSpPr txBox="1"/>
          <p:nvPr/>
        </p:nvSpPr>
        <p:spPr>
          <a:xfrm>
            <a:off x="656025" y="718700"/>
            <a:ext cx="7830000" cy="210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pl" sz="1100">
                <a:latin typeface="Open Sans"/>
                <a:ea typeface="Open Sans"/>
                <a:cs typeface="Open Sans"/>
                <a:sym typeface="Open Sans"/>
              </a:rPr>
              <a:t>The bias</a:t>
            </a:r>
            <a:r>
              <a:rPr lang="pl" sz="1100">
                <a:latin typeface="Open Sans"/>
                <a:ea typeface="Open Sans"/>
                <a:cs typeface="Open Sans"/>
                <a:sym typeface="Open Sans"/>
              </a:rPr>
              <a:t> of a model is the difference between the expected prediction and the correct model that we try to predict for given data points.</a:t>
            </a:r>
            <a:endParaRPr sz="1100">
              <a:latin typeface="Open Sans"/>
              <a:ea typeface="Open Sans"/>
              <a:cs typeface="Open Sans"/>
              <a:sym typeface="Open Sans"/>
            </a:endParaRPr>
          </a:p>
          <a:p>
            <a:pPr indent="0" lvl="0" marL="0" rtl="0" algn="just">
              <a:lnSpc>
                <a:spcPct val="115000"/>
              </a:lnSpc>
              <a:spcBef>
                <a:spcPts val="1000"/>
              </a:spcBef>
              <a:spcAft>
                <a:spcPts val="0"/>
              </a:spcAft>
              <a:buNone/>
            </a:pPr>
            <a:r>
              <a:rPr b="1" lang="pl" sz="1100">
                <a:latin typeface="Open Sans"/>
                <a:ea typeface="Open Sans"/>
                <a:cs typeface="Open Sans"/>
                <a:sym typeface="Open Sans"/>
              </a:rPr>
              <a:t>The variance</a:t>
            </a:r>
            <a:r>
              <a:rPr lang="pl" sz="1100">
                <a:latin typeface="Open Sans"/>
                <a:ea typeface="Open Sans"/>
                <a:cs typeface="Open Sans"/>
                <a:sym typeface="Open Sans"/>
              </a:rPr>
              <a:t> of a model is the variability of the model prediction for given data points.</a:t>
            </a:r>
            <a:endParaRPr sz="1100">
              <a:latin typeface="Open Sans"/>
              <a:ea typeface="Open Sans"/>
              <a:cs typeface="Open Sans"/>
              <a:sym typeface="Open Sans"/>
            </a:endParaRPr>
          </a:p>
          <a:p>
            <a:pPr indent="0" lvl="0" marL="0" rtl="0" algn="just">
              <a:lnSpc>
                <a:spcPct val="115000"/>
              </a:lnSpc>
              <a:spcBef>
                <a:spcPts val="1000"/>
              </a:spcBef>
              <a:spcAft>
                <a:spcPts val="0"/>
              </a:spcAft>
              <a:buNone/>
            </a:pPr>
            <a:r>
              <a:rPr b="1" lang="pl" sz="1100">
                <a:latin typeface="Open Sans"/>
                <a:ea typeface="Open Sans"/>
                <a:cs typeface="Open Sans"/>
                <a:sym typeface="Open Sans"/>
              </a:rPr>
              <a:t>MSE decomposition: </a:t>
            </a:r>
            <a:r>
              <a:rPr lang="pl" sz="1100">
                <a:latin typeface="Open Sans"/>
                <a:ea typeface="Open Sans"/>
                <a:cs typeface="Open Sans"/>
                <a:sym typeface="Open Sans"/>
              </a:rPr>
              <a:t>Error = Bias^2 + Variance + Noise</a:t>
            </a:r>
            <a:endParaRPr sz="1100">
              <a:latin typeface="Open Sans"/>
              <a:ea typeface="Open Sans"/>
              <a:cs typeface="Open Sans"/>
              <a:sym typeface="Open Sans"/>
            </a:endParaRPr>
          </a:p>
          <a:p>
            <a:pPr indent="0" lvl="0" marL="0" rtl="0" algn="just">
              <a:lnSpc>
                <a:spcPct val="115000"/>
              </a:lnSpc>
              <a:spcBef>
                <a:spcPts val="1000"/>
              </a:spcBef>
              <a:spcAft>
                <a:spcPts val="0"/>
              </a:spcAft>
              <a:buNone/>
            </a:pPr>
            <a:r>
              <a:rPr b="1" lang="pl" sz="1100">
                <a:latin typeface="Open Sans"/>
                <a:ea typeface="Open Sans"/>
                <a:cs typeface="Open Sans"/>
                <a:sym typeface="Open Sans"/>
              </a:rPr>
              <a:t>Bias/variance tradeoff</a:t>
            </a:r>
            <a:r>
              <a:rPr lang="pl" sz="1100">
                <a:latin typeface="Open Sans"/>
                <a:ea typeface="Open Sans"/>
                <a:cs typeface="Open Sans"/>
                <a:sym typeface="Open Sans"/>
              </a:rPr>
              <a:t> - The simpler the model, the higher the bias, and the more complex the model, the higher the variance.</a:t>
            </a:r>
            <a:endParaRPr sz="1100">
              <a:latin typeface="Open Sans"/>
              <a:ea typeface="Open Sans"/>
              <a:cs typeface="Open Sans"/>
              <a:sym typeface="Open Sans"/>
            </a:endParaRPr>
          </a:p>
          <a:p>
            <a:pPr indent="0" lvl="0" marL="0" rtl="0" algn="just">
              <a:lnSpc>
                <a:spcPct val="115000"/>
              </a:lnSpc>
              <a:spcBef>
                <a:spcPts val="0"/>
              </a:spcBef>
              <a:spcAft>
                <a:spcPts val="0"/>
              </a:spcAft>
              <a:buNone/>
            </a:pPr>
            <a:r>
              <a:t/>
            </a:r>
            <a:endParaRPr sz="1100">
              <a:latin typeface="Open Sans"/>
              <a:ea typeface="Open Sans"/>
              <a:cs typeface="Open Sans"/>
              <a:sym typeface="Open Sans"/>
            </a:endParaRPr>
          </a:p>
          <a:p>
            <a:pPr indent="0" lvl="0" marL="0" rtl="0" algn="just">
              <a:lnSpc>
                <a:spcPct val="115000"/>
              </a:lnSpc>
              <a:spcBef>
                <a:spcPts val="0"/>
              </a:spcBef>
              <a:spcAft>
                <a:spcPts val="0"/>
              </a:spcAft>
              <a:buNone/>
            </a:pPr>
            <a:r>
              <a:t/>
            </a:r>
            <a:endParaRPr sz="1100">
              <a:latin typeface="Open Sans"/>
              <a:ea typeface="Open Sans"/>
              <a:cs typeface="Open Sans"/>
              <a:sym typeface="Open Sans"/>
            </a:endParaRPr>
          </a:p>
        </p:txBody>
      </p:sp>
      <p:sp>
        <p:nvSpPr>
          <p:cNvPr id="943" name="Google Shape;943;p9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Bias/variance trade-off </a:t>
            </a:r>
            <a:r>
              <a:rPr lang="pl" sz="2000">
                <a:latin typeface="Open Sans"/>
                <a:ea typeface="Open Sans"/>
                <a:cs typeface="Open Sans"/>
                <a:sym typeface="Open Sans"/>
              </a:rPr>
              <a:t>- concept</a:t>
            </a:r>
            <a:endParaRPr sz="2000">
              <a:latin typeface="Open Sans"/>
              <a:ea typeface="Open Sans"/>
              <a:cs typeface="Open Sans"/>
              <a:sym typeface="Open Sans"/>
            </a:endParaRPr>
          </a:p>
        </p:txBody>
      </p:sp>
      <p:sp>
        <p:nvSpPr>
          <p:cNvPr id="944" name="Google Shape;944;p90"/>
          <p:cNvSpPr txBox="1"/>
          <p:nvPr/>
        </p:nvSpPr>
        <p:spPr>
          <a:xfrm>
            <a:off x="5228425" y="4680925"/>
            <a:ext cx="3063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Stanford CS 229</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Scott Fortmann-Roe Essay</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945" name="Google Shape;945;p90"/>
          <p:cNvPicPr preferRelativeResize="0"/>
          <p:nvPr/>
        </p:nvPicPr>
        <p:blipFill>
          <a:blip r:embed="rId6">
            <a:alphaModFix/>
          </a:blip>
          <a:stretch>
            <a:fillRect/>
          </a:stretch>
        </p:blipFill>
        <p:spPr>
          <a:xfrm>
            <a:off x="743326" y="2353300"/>
            <a:ext cx="3394192" cy="2131725"/>
          </a:xfrm>
          <a:prstGeom prst="rect">
            <a:avLst/>
          </a:prstGeom>
          <a:noFill/>
          <a:ln cap="flat" cmpd="sng" w="9525">
            <a:solidFill>
              <a:srgbClr val="992735"/>
            </a:solidFill>
            <a:prstDash val="solid"/>
            <a:round/>
            <a:headEnd len="sm" w="sm" type="none"/>
            <a:tailEnd len="sm" w="sm" type="none"/>
          </a:ln>
        </p:spPr>
      </p:pic>
      <p:pic>
        <p:nvPicPr>
          <p:cNvPr id="946" name="Google Shape;946;p90"/>
          <p:cNvPicPr preferRelativeResize="0"/>
          <p:nvPr/>
        </p:nvPicPr>
        <p:blipFill rotWithShape="1">
          <a:blip r:embed="rId7">
            <a:alphaModFix/>
          </a:blip>
          <a:srcRect b="4287" l="0" r="0" t="0"/>
          <a:stretch/>
        </p:blipFill>
        <p:spPr>
          <a:xfrm>
            <a:off x="4371900" y="2310350"/>
            <a:ext cx="2580976" cy="2217624"/>
          </a:xfrm>
          <a:prstGeom prst="rect">
            <a:avLst/>
          </a:prstGeom>
          <a:noFill/>
          <a:ln cap="flat" cmpd="sng" w="9525">
            <a:solidFill>
              <a:srgbClr val="992735"/>
            </a:solidFill>
            <a:prstDash val="solid"/>
            <a:round/>
            <a:headEnd len="sm" w="sm" type="none"/>
            <a:tailEnd len="sm" w="sm" type="none"/>
          </a:ln>
        </p:spPr>
      </p:pic>
      <p:sp>
        <p:nvSpPr>
          <p:cNvPr id="947" name="Google Shape;947;p90"/>
          <p:cNvSpPr txBox="1"/>
          <p:nvPr/>
        </p:nvSpPr>
        <p:spPr>
          <a:xfrm>
            <a:off x="7187250" y="3784575"/>
            <a:ext cx="1301700" cy="743400"/>
          </a:xfrm>
          <a:prstGeom prst="rect">
            <a:avLst/>
          </a:prstGeom>
          <a:noFill/>
          <a:ln cap="flat" cmpd="sng" w="9525">
            <a:solidFill>
              <a:srgbClr val="99273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l" sz="1100">
                <a:latin typeface="Open Sans"/>
                <a:ea typeface="Open Sans"/>
                <a:cs typeface="Open Sans"/>
                <a:sym typeface="Open Sans"/>
              </a:rPr>
              <a:t>For MSE decomposition check </a:t>
            </a:r>
            <a:r>
              <a:rPr lang="pl" sz="1100" u="sng">
                <a:solidFill>
                  <a:schemeClr val="hlink"/>
                </a:solidFill>
                <a:latin typeface="Open Sans"/>
                <a:ea typeface="Open Sans"/>
                <a:cs typeface="Open Sans"/>
                <a:sym typeface="Open Sans"/>
                <a:hlinkClick action="ppaction://hlinksldjump" r:id="rId8"/>
              </a:rPr>
              <a:t>page 19</a:t>
            </a:r>
            <a:r>
              <a:rPr lang="pl" sz="1100">
                <a:latin typeface="Open Sans"/>
                <a:ea typeface="Open Sans"/>
                <a:cs typeface="Open Sans"/>
                <a:sym typeface="Open Sans"/>
              </a:rPr>
              <a:t>.</a:t>
            </a:r>
            <a:endParaRPr sz="11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cxnSp>
        <p:nvCxnSpPr>
          <p:cNvPr id="952" name="Google Shape;952;p9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53" name="Google Shape;953;p9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54" name="Google Shape;954;p9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55" name="Google Shape;955;p91"/>
          <p:cNvSpPr txBox="1"/>
          <p:nvPr/>
        </p:nvSpPr>
        <p:spPr>
          <a:xfrm>
            <a:off x="656025" y="275925"/>
            <a:ext cx="743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Bias/variance trade-off </a:t>
            </a:r>
            <a:r>
              <a:rPr lang="pl" sz="2000">
                <a:latin typeface="Open Sans"/>
                <a:ea typeface="Open Sans"/>
                <a:cs typeface="Open Sans"/>
                <a:sym typeface="Open Sans"/>
              </a:rPr>
              <a:t>- overfitting and underfitting</a:t>
            </a:r>
            <a:endParaRPr sz="2000">
              <a:latin typeface="Open Sans"/>
              <a:ea typeface="Open Sans"/>
              <a:cs typeface="Open Sans"/>
              <a:sym typeface="Open Sans"/>
            </a:endParaRPr>
          </a:p>
        </p:txBody>
      </p:sp>
      <p:sp>
        <p:nvSpPr>
          <p:cNvPr id="956" name="Google Shape;956;p91"/>
          <p:cNvSpPr txBox="1"/>
          <p:nvPr/>
        </p:nvSpPr>
        <p:spPr>
          <a:xfrm>
            <a:off x="6990075" y="4281350"/>
            <a:ext cx="15531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Stanford CS 229</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957" name="Google Shape;957;p91"/>
          <p:cNvPicPr preferRelativeResize="0"/>
          <p:nvPr/>
        </p:nvPicPr>
        <p:blipFill rotWithShape="1">
          <a:blip r:embed="rId5">
            <a:alphaModFix/>
          </a:blip>
          <a:srcRect b="27076" l="0" r="0" t="0"/>
          <a:stretch/>
        </p:blipFill>
        <p:spPr>
          <a:xfrm>
            <a:off x="729175" y="736975"/>
            <a:ext cx="5638301" cy="38118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cxnSp>
        <p:nvCxnSpPr>
          <p:cNvPr id="962" name="Google Shape;962;p9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63" name="Google Shape;963;p9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64" name="Google Shape;964;p9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65" name="Google Shape;965;p92"/>
          <p:cNvSpPr txBox="1"/>
          <p:nvPr/>
        </p:nvSpPr>
        <p:spPr>
          <a:xfrm>
            <a:off x="656025" y="275925"/>
            <a:ext cx="783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Bias/variance trade-off </a:t>
            </a:r>
            <a:r>
              <a:rPr lang="pl" sz="2000">
                <a:latin typeface="Open Sans"/>
                <a:ea typeface="Open Sans"/>
                <a:cs typeface="Open Sans"/>
                <a:sym typeface="Open Sans"/>
              </a:rPr>
              <a:t>- overfitting and underfitting (cont’d)</a:t>
            </a:r>
            <a:endParaRPr sz="2000">
              <a:latin typeface="Open Sans"/>
              <a:ea typeface="Open Sans"/>
              <a:cs typeface="Open Sans"/>
              <a:sym typeface="Open Sans"/>
            </a:endParaRPr>
          </a:p>
        </p:txBody>
      </p:sp>
      <p:sp>
        <p:nvSpPr>
          <p:cNvPr id="966" name="Google Shape;966;p92"/>
          <p:cNvSpPr txBox="1"/>
          <p:nvPr/>
        </p:nvSpPr>
        <p:spPr>
          <a:xfrm>
            <a:off x="5299150" y="4695888"/>
            <a:ext cx="3139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Stanford CS 229</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Machine Learning mastery</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967" name="Google Shape;967;p92"/>
          <p:cNvPicPr preferRelativeResize="0"/>
          <p:nvPr/>
        </p:nvPicPr>
        <p:blipFill rotWithShape="1">
          <a:blip r:embed="rId6">
            <a:alphaModFix/>
          </a:blip>
          <a:srcRect b="95555" l="0" r="0" t="0"/>
          <a:stretch/>
        </p:blipFill>
        <p:spPr>
          <a:xfrm>
            <a:off x="729175" y="736975"/>
            <a:ext cx="5699450" cy="232300"/>
          </a:xfrm>
          <a:prstGeom prst="rect">
            <a:avLst/>
          </a:prstGeom>
          <a:noFill/>
          <a:ln>
            <a:noFill/>
          </a:ln>
        </p:spPr>
      </p:pic>
      <p:pic>
        <p:nvPicPr>
          <p:cNvPr id="968" name="Google Shape;968;p92"/>
          <p:cNvPicPr preferRelativeResize="0"/>
          <p:nvPr/>
        </p:nvPicPr>
        <p:blipFill>
          <a:blip r:embed="rId7">
            <a:alphaModFix/>
          </a:blip>
          <a:stretch>
            <a:fillRect/>
          </a:stretch>
        </p:blipFill>
        <p:spPr>
          <a:xfrm>
            <a:off x="729175" y="969275"/>
            <a:ext cx="5751500" cy="1984625"/>
          </a:xfrm>
          <a:prstGeom prst="rect">
            <a:avLst/>
          </a:prstGeom>
          <a:noFill/>
          <a:ln>
            <a:noFill/>
          </a:ln>
        </p:spPr>
      </p:pic>
      <p:cxnSp>
        <p:nvCxnSpPr>
          <p:cNvPr id="969" name="Google Shape;969;p92"/>
          <p:cNvCxnSpPr/>
          <p:nvPr/>
        </p:nvCxnSpPr>
        <p:spPr>
          <a:xfrm rot="10800000">
            <a:off x="6204700" y="2638975"/>
            <a:ext cx="750000" cy="134400"/>
          </a:xfrm>
          <a:prstGeom prst="straightConnector1">
            <a:avLst/>
          </a:prstGeom>
          <a:noFill/>
          <a:ln cap="flat" cmpd="sng" w="9525">
            <a:solidFill>
              <a:srgbClr val="992735"/>
            </a:solidFill>
            <a:prstDash val="solid"/>
            <a:round/>
            <a:headEnd len="med" w="med" type="none"/>
            <a:tailEnd len="med" w="med" type="triangle"/>
          </a:ln>
        </p:spPr>
      </p:cxnSp>
      <p:sp>
        <p:nvSpPr>
          <p:cNvPr id="970" name="Google Shape;970;p92"/>
          <p:cNvSpPr txBox="1"/>
          <p:nvPr/>
        </p:nvSpPr>
        <p:spPr>
          <a:xfrm>
            <a:off x="6932925" y="2616775"/>
            <a:ext cx="2005200" cy="32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reduce complexity of the model</a:t>
            </a:r>
            <a:endParaRPr sz="900">
              <a:latin typeface="Open Sans"/>
              <a:ea typeface="Open Sans"/>
              <a:cs typeface="Open Sans"/>
              <a:sym typeface="Open Sans"/>
            </a:endParaRPr>
          </a:p>
        </p:txBody>
      </p:sp>
      <p:sp>
        <p:nvSpPr>
          <p:cNvPr id="971" name="Google Shape;971;p92"/>
          <p:cNvSpPr txBox="1"/>
          <p:nvPr/>
        </p:nvSpPr>
        <p:spPr>
          <a:xfrm>
            <a:off x="1835700" y="2862050"/>
            <a:ext cx="2005200" cy="32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 use boosting</a:t>
            </a:r>
            <a:endParaRPr sz="900">
              <a:latin typeface="Open Sans"/>
              <a:ea typeface="Open Sans"/>
              <a:cs typeface="Open Sans"/>
              <a:sym typeface="Open Sans"/>
            </a:endParaRPr>
          </a:p>
        </p:txBody>
      </p:sp>
      <p:sp>
        <p:nvSpPr>
          <p:cNvPr id="972" name="Google Shape;972;p92"/>
          <p:cNvSpPr txBox="1"/>
          <p:nvPr/>
        </p:nvSpPr>
        <p:spPr>
          <a:xfrm>
            <a:off x="4885825" y="2730225"/>
            <a:ext cx="1403700" cy="32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 use bagging</a:t>
            </a:r>
            <a:endParaRPr sz="900">
              <a:latin typeface="Open Sans"/>
              <a:ea typeface="Open Sans"/>
              <a:cs typeface="Open Sans"/>
              <a:sym typeface="Open Sans"/>
            </a:endParaRPr>
          </a:p>
        </p:txBody>
      </p:sp>
      <p:cxnSp>
        <p:nvCxnSpPr>
          <p:cNvPr id="973" name="Google Shape;973;p92"/>
          <p:cNvCxnSpPr/>
          <p:nvPr/>
        </p:nvCxnSpPr>
        <p:spPr>
          <a:xfrm flipH="1" rot="10800000">
            <a:off x="1280575" y="2009325"/>
            <a:ext cx="643800" cy="1202700"/>
          </a:xfrm>
          <a:prstGeom prst="straightConnector1">
            <a:avLst/>
          </a:prstGeom>
          <a:noFill/>
          <a:ln cap="flat" cmpd="sng" w="9525">
            <a:solidFill>
              <a:srgbClr val="992735"/>
            </a:solidFill>
            <a:prstDash val="solid"/>
            <a:round/>
            <a:headEnd len="med" w="med" type="none"/>
            <a:tailEnd len="med" w="med" type="triangle"/>
          </a:ln>
        </p:spPr>
      </p:cxnSp>
      <p:sp>
        <p:nvSpPr>
          <p:cNvPr id="974" name="Google Shape;974;p92"/>
          <p:cNvSpPr txBox="1"/>
          <p:nvPr/>
        </p:nvSpPr>
        <p:spPr>
          <a:xfrm>
            <a:off x="760850" y="3277488"/>
            <a:ext cx="8035800" cy="126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900">
                <a:latin typeface="Open Sans"/>
                <a:ea typeface="Open Sans"/>
                <a:cs typeface="Open Sans"/>
                <a:sym typeface="Open Sans"/>
              </a:rPr>
              <a:t>These illustrations present </a:t>
            </a:r>
            <a:r>
              <a:rPr b="1" lang="pl" sz="900">
                <a:latin typeface="Open Sans"/>
                <a:ea typeface="Open Sans"/>
                <a:cs typeface="Open Sans"/>
                <a:sym typeface="Open Sans"/>
              </a:rPr>
              <a:t>learning curves</a:t>
            </a:r>
            <a:r>
              <a:rPr lang="pl" sz="900">
                <a:latin typeface="Open Sans"/>
                <a:ea typeface="Open Sans"/>
                <a:cs typeface="Open Sans"/>
                <a:sym typeface="Open Sans"/>
              </a:rPr>
              <a:t>. A learning curve is a plot of model learning performance over experience or time. We distinguish following learning curves: </a:t>
            </a:r>
            <a:endParaRPr sz="900">
              <a:latin typeface="Open Sans"/>
              <a:ea typeface="Open Sans"/>
              <a:cs typeface="Open Sans"/>
              <a:sym typeface="Open Sans"/>
            </a:endParaRPr>
          </a:p>
          <a:p>
            <a:pPr indent="0" lvl="0" marL="0" rtl="0" algn="just">
              <a:lnSpc>
                <a:spcPct val="115000"/>
              </a:lnSpc>
              <a:spcBef>
                <a:spcPts val="0"/>
              </a:spcBef>
              <a:spcAft>
                <a:spcPts val="0"/>
              </a:spcAft>
              <a:buNone/>
            </a:pPr>
            <a:r>
              <a:t/>
            </a:r>
            <a:endParaRPr sz="400">
              <a:latin typeface="Open Sans"/>
              <a:ea typeface="Open Sans"/>
              <a:cs typeface="Open Sans"/>
              <a:sym typeface="Open Sans"/>
            </a:endParaRPr>
          </a:p>
          <a:p>
            <a:pPr indent="0" lvl="0" marL="0" rtl="0" algn="just">
              <a:lnSpc>
                <a:spcPct val="115000"/>
              </a:lnSpc>
              <a:spcBef>
                <a:spcPts val="0"/>
              </a:spcBef>
              <a:spcAft>
                <a:spcPts val="0"/>
              </a:spcAft>
              <a:buNone/>
            </a:pPr>
            <a:r>
              <a:rPr b="1" lang="pl" sz="900">
                <a:latin typeface="Open Sans"/>
                <a:ea typeface="Open Sans"/>
                <a:cs typeface="Open Sans"/>
                <a:sym typeface="Open Sans"/>
              </a:rPr>
              <a:t>Train Learning Curve</a:t>
            </a:r>
            <a:r>
              <a:rPr lang="pl" sz="900">
                <a:latin typeface="Open Sans"/>
                <a:ea typeface="Open Sans"/>
                <a:cs typeface="Open Sans"/>
                <a:sym typeface="Open Sans"/>
              </a:rPr>
              <a:t>: Learning curve calculated from the training dataset that gives an idea of how well the model is learning. </a:t>
            </a:r>
            <a:endParaRPr sz="900">
              <a:latin typeface="Open Sans"/>
              <a:ea typeface="Open Sans"/>
              <a:cs typeface="Open Sans"/>
              <a:sym typeface="Open Sans"/>
            </a:endParaRPr>
          </a:p>
          <a:p>
            <a:pPr indent="0" lvl="0" marL="0" rtl="0" algn="just">
              <a:lnSpc>
                <a:spcPct val="115000"/>
              </a:lnSpc>
              <a:spcBef>
                <a:spcPts val="0"/>
              </a:spcBef>
              <a:spcAft>
                <a:spcPts val="0"/>
              </a:spcAft>
              <a:buNone/>
            </a:pPr>
            <a:r>
              <a:rPr b="1" lang="pl" sz="900">
                <a:latin typeface="Open Sans"/>
                <a:ea typeface="Open Sans"/>
                <a:cs typeface="Open Sans"/>
                <a:sym typeface="Open Sans"/>
              </a:rPr>
              <a:t>Validation Learning Curve</a:t>
            </a:r>
            <a:r>
              <a:rPr lang="pl" sz="900">
                <a:latin typeface="Open Sans"/>
                <a:ea typeface="Open Sans"/>
                <a:cs typeface="Open Sans"/>
                <a:sym typeface="Open Sans"/>
              </a:rPr>
              <a:t>: Learning curve calculated from a hold-out validation dataset that gives an idea of how well the model is generalizing.</a:t>
            </a:r>
            <a:endParaRPr sz="900">
              <a:latin typeface="Open Sans"/>
              <a:ea typeface="Open Sans"/>
              <a:cs typeface="Open Sans"/>
              <a:sym typeface="Open Sans"/>
            </a:endParaRPr>
          </a:p>
          <a:p>
            <a:pPr indent="0" lvl="0" marL="0" rtl="0" algn="just">
              <a:lnSpc>
                <a:spcPct val="115000"/>
              </a:lnSpc>
              <a:spcBef>
                <a:spcPts val="0"/>
              </a:spcBef>
              <a:spcAft>
                <a:spcPts val="0"/>
              </a:spcAft>
              <a:buNone/>
            </a:pPr>
            <a:r>
              <a:t/>
            </a:r>
            <a:endParaRPr b="1" sz="400">
              <a:latin typeface="Open Sans"/>
              <a:ea typeface="Open Sans"/>
              <a:cs typeface="Open Sans"/>
              <a:sym typeface="Open Sans"/>
            </a:endParaRPr>
          </a:p>
          <a:p>
            <a:pPr indent="0" lvl="0" marL="0" rtl="0" algn="just">
              <a:lnSpc>
                <a:spcPct val="115000"/>
              </a:lnSpc>
              <a:spcBef>
                <a:spcPts val="0"/>
              </a:spcBef>
              <a:spcAft>
                <a:spcPts val="0"/>
              </a:spcAft>
              <a:buNone/>
            </a:pPr>
            <a:r>
              <a:rPr b="1" lang="pl" sz="900">
                <a:latin typeface="Open Sans"/>
                <a:ea typeface="Open Sans"/>
                <a:cs typeface="Open Sans"/>
                <a:sym typeface="Open Sans"/>
              </a:rPr>
              <a:t>Optimization Learning Curves</a:t>
            </a:r>
            <a:r>
              <a:rPr lang="pl" sz="900">
                <a:latin typeface="Open Sans"/>
                <a:ea typeface="Open Sans"/>
                <a:cs typeface="Open Sans"/>
                <a:sym typeface="Open Sans"/>
              </a:rPr>
              <a:t>: Learning curves calculated on the metric by which the parameters of the model are being optimized, e.g. log-loss. </a:t>
            </a:r>
            <a:endParaRPr sz="900">
              <a:latin typeface="Open Sans"/>
              <a:ea typeface="Open Sans"/>
              <a:cs typeface="Open Sans"/>
              <a:sym typeface="Open Sans"/>
            </a:endParaRPr>
          </a:p>
          <a:p>
            <a:pPr indent="0" lvl="0" marL="0" rtl="0" algn="just">
              <a:lnSpc>
                <a:spcPct val="115000"/>
              </a:lnSpc>
              <a:spcBef>
                <a:spcPts val="0"/>
              </a:spcBef>
              <a:spcAft>
                <a:spcPts val="0"/>
              </a:spcAft>
              <a:buNone/>
            </a:pPr>
            <a:r>
              <a:rPr b="1" lang="pl" sz="900">
                <a:latin typeface="Open Sans"/>
                <a:ea typeface="Open Sans"/>
                <a:cs typeface="Open Sans"/>
                <a:sym typeface="Open Sans"/>
              </a:rPr>
              <a:t>Performance Learning Curves</a:t>
            </a:r>
            <a:r>
              <a:rPr lang="pl" sz="900">
                <a:latin typeface="Open Sans"/>
                <a:ea typeface="Open Sans"/>
                <a:cs typeface="Open Sans"/>
                <a:sym typeface="Open Sans"/>
              </a:rPr>
              <a:t>: Learning curves calculated on the metric by which the model will be evaluated and selected, e.g. AUC ROC.</a:t>
            </a:r>
            <a:endParaRPr sz="9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cxnSp>
        <p:nvCxnSpPr>
          <p:cNvPr id="979" name="Google Shape;979;p9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80" name="Google Shape;980;p9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81" name="Google Shape;981;p9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982" name="Google Shape;982;p93"/>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bias/variance trade-off.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Bias/variance trade-off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983" name="Google Shape;983;p9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Bias/variance trade-off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984" name="Google Shape;984;p93"/>
          <p:cNvPicPr preferRelativeResize="0"/>
          <p:nvPr/>
        </p:nvPicPr>
        <p:blipFill rotWithShape="1">
          <a:blip r:embed="rId6">
            <a:alphaModFix/>
          </a:blip>
          <a:srcRect b="31539" l="0" r="0" t="0"/>
          <a:stretch/>
        </p:blipFill>
        <p:spPr>
          <a:xfrm>
            <a:off x="1677400" y="2420400"/>
            <a:ext cx="5787275" cy="133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cxnSp>
        <p:nvCxnSpPr>
          <p:cNvPr id="185" name="Google Shape;185;p3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86" name="Google Shape;186;p3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87" name="Google Shape;187;p3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88" name="Google Shape;188;p3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Course agenda</a:t>
            </a:r>
            <a:endParaRPr b="1" sz="2000">
              <a:latin typeface="Open Sans"/>
              <a:ea typeface="Open Sans"/>
              <a:cs typeface="Open Sans"/>
              <a:sym typeface="Open Sans"/>
            </a:endParaRPr>
          </a:p>
        </p:txBody>
      </p:sp>
      <p:sp>
        <p:nvSpPr>
          <p:cNvPr id="189" name="Google Shape;189;p31"/>
          <p:cNvSpPr txBox="1"/>
          <p:nvPr/>
        </p:nvSpPr>
        <p:spPr>
          <a:xfrm>
            <a:off x="657000" y="786300"/>
            <a:ext cx="78300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pl" sz="1000">
                <a:latin typeface="Open Sans"/>
                <a:ea typeface="Open Sans"/>
                <a:cs typeface="Open Sans"/>
                <a:sym typeface="Open Sans"/>
              </a:rPr>
              <a:t>20 February</a:t>
            </a:r>
            <a:r>
              <a:rPr lang="pl" sz="1000">
                <a:latin typeface="Open Sans"/>
                <a:ea typeface="Open Sans"/>
                <a:cs typeface="Open Sans"/>
                <a:sym typeface="Open Sans"/>
              </a:rPr>
              <a:t> — Lecture 1: Introduction to Machine Learning</a:t>
            </a:r>
            <a:br>
              <a:rPr lang="pl" sz="1000">
                <a:latin typeface="Open Sans"/>
                <a:ea typeface="Open Sans"/>
                <a:cs typeface="Open Sans"/>
                <a:sym typeface="Open Sans"/>
              </a:rPr>
            </a:br>
            <a:r>
              <a:rPr b="1" lang="pl" sz="1000">
                <a:latin typeface="Open Sans"/>
                <a:ea typeface="Open Sans"/>
                <a:cs typeface="Open Sans"/>
                <a:sym typeface="Open Sans"/>
              </a:rPr>
              <a:t>27 February</a:t>
            </a:r>
            <a:r>
              <a:rPr lang="pl" sz="1000">
                <a:latin typeface="Open Sans"/>
                <a:ea typeface="Open Sans"/>
                <a:cs typeface="Open Sans"/>
                <a:sym typeface="Open Sans"/>
              </a:rPr>
              <a:t> — Lecture 2: Assessing Model Accuracy, Machine Learning Diagnostics</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6 March</a:t>
            </a:r>
            <a:r>
              <a:rPr lang="pl" sz="1000">
                <a:latin typeface="Open Sans"/>
                <a:ea typeface="Open Sans"/>
                <a:cs typeface="Open Sans"/>
                <a:sym typeface="Open Sans"/>
              </a:rPr>
              <a:t> — Lab 1: Introduction to Exploratory Data Analysis, Data Wrangling, Data Engineering, and Modeling Using Econometric Models</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13 March</a:t>
            </a:r>
            <a:r>
              <a:rPr lang="pl" sz="1000">
                <a:latin typeface="Open Sans"/>
                <a:ea typeface="Open Sans"/>
                <a:cs typeface="Open Sans"/>
                <a:sym typeface="Open Sans"/>
              </a:rPr>
              <a:t> — Lecture 3: Basic Supervised Learning Models (KNN) + Crucial Machine Learning Techniques (Part 1)</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20 March</a:t>
            </a:r>
            <a:r>
              <a:rPr lang="pl" sz="1000">
                <a:latin typeface="Open Sans"/>
                <a:ea typeface="Open Sans"/>
                <a:cs typeface="Open Sans"/>
                <a:sym typeface="Open Sans"/>
              </a:rPr>
              <a:t> — Lab 2: KNN</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27 March</a:t>
            </a:r>
            <a:r>
              <a:rPr lang="pl" sz="1000">
                <a:latin typeface="Open Sans"/>
                <a:ea typeface="Open Sans"/>
                <a:cs typeface="Open Sans"/>
                <a:sym typeface="Open Sans"/>
              </a:rPr>
              <a:t> — Lecture 4: Basic Supervised Learning Models (SVM) + Crucial Machine Learning Techniques (Part 2)</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8 April</a:t>
            </a:r>
            <a:r>
              <a:rPr lang="pl" sz="1000">
                <a:latin typeface="Open Sans"/>
                <a:ea typeface="Open Sans"/>
                <a:cs typeface="Open Sans"/>
                <a:sym typeface="Open Sans"/>
              </a:rPr>
              <a:t> — Lab: SVM</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10 April</a:t>
            </a:r>
            <a:r>
              <a:rPr lang="pl" sz="1000">
                <a:latin typeface="Open Sans"/>
                <a:ea typeface="Open Sans"/>
                <a:cs typeface="Open Sans"/>
                <a:sym typeface="Open Sans"/>
              </a:rPr>
              <a:t> — Case Study 1 (Part 1)</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17 April</a:t>
            </a:r>
            <a:r>
              <a:rPr lang="pl" sz="1000">
                <a:latin typeface="Open Sans"/>
                <a:ea typeface="Open Sans"/>
                <a:cs typeface="Open Sans"/>
                <a:sym typeface="Open Sans"/>
              </a:rPr>
              <a:t> — Case Study 1 (Part 2)</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24 April</a:t>
            </a:r>
            <a:r>
              <a:rPr lang="pl" sz="1000">
                <a:latin typeface="Open Sans"/>
                <a:ea typeface="Open Sans"/>
                <a:cs typeface="Open Sans"/>
                <a:sym typeface="Open Sans"/>
              </a:rPr>
              <a:t> — Case Study 2 (Part 1)</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4 May</a:t>
            </a:r>
            <a:r>
              <a:rPr lang="pl" sz="1000">
                <a:latin typeface="Open Sans"/>
                <a:ea typeface="Open Sans"/>
                <a:cs typeface="Open Sans"/>
                <a:sym typeface="Open Sans"/>
              </a:rPr>
              <a:t> — Case Study 2 (Part 2)</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15 May</a:t>
            </a:r>
            <a:r>
              <a:rPr lang="pl" sz="1000">
                <a:latin typeface="Open Sans"/>
                <a:ea typeface="Open Sans"/>
                <a:cs typeface="Open Sans"/>
                <a:sym typeface="Open Sans"/>
              </a:rPr>
              <a:t> — Midterm / In-class Test (Kolokwium)</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22 May</a:t>
            </a:r>
            <a:r>
              <a:rPr lang="pl" sz="1000">
                <a:latin typeface="Open Sans"/>
                <a:ea typeface="Open Sans"/>
                <a:cs typeface="Open Sans"/>
                <a:sym typeface="Open Sans"/>
              </a:rPr>
              <a:t> — Student Presentations</a:t>
            </a:r>
            <a:endParaRPr sz="1000">
              <a:latin typeface="Open Sans"/>
              <a:ea typeface="Open Sans"/>
              <a:cs typeface="Open Sans"/>
              <a:sym typeface="Open Sans"/>
            </a:endParaRPr>
          </a:p>
          <a:p>
            <a:pPr indent="0" lvl="0" marL="0" rtl="0" algn="l">
              <a:lnSpc>
                <a:spcPct val="150000"/>
              </a:lnSpc>
              <a:spcBef>
                <a:spcPts val="0"/>
              </a:spcBef>
              <a:spcAft>
                <a:spcPts val="0"/>
              </a:spcAft>
              <a:buNone/>
            </a:pPr>
            <a:r>
              <a:rPr b="1" lang="pl" sz="1000">
                <a:latin typeface="Open Sans"/>
                <a:ea typeface="Open Sans"/>
                <a:cs typeface="Open Sans"/>
                <a:sym typeface="Open Sans"/>
              </a:rPr>
              <a:t>29 May</a:t>
            </a:r>
            <a:r>
              <a:rPr lang="pl" sz="1000">
                <a:latin typeface="Open Sans"/>
                <a:ea typeface="Open Sans"/>
                <a:cs typeface="Open Sans"/>
                <a:sym typeface="Open Sans"/>
              </a:rPr>
              <a:t> — Student Presentations</a:t>
            </a:r>
            <a:endParaRPr sz="10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94"/>
          <p:cNvPicPr preferRelativeResize="0"/>
          <p:nvPr/>
        </p:nvPicPr>
        <p:blipFill rotWithShape="1">
          <a:blip r:embed="rId3">
            <a:alphaModFix/>
          </a:blip>
          <a:srcRect b="0" l="0" r="0" t="69937"/>
          <a:stretch/>
        </p:blipFill>
        <p:spPr>
          <a:xfrm>
            <a:off x="706752" y="2816762"/>
            <a:ext cx="7174747" cy="770238"/>
          </a:xfrm>
          <a:prstGeom prst="rect">
            <a:avLst/>
          </a:prstGeom>
          <a:noFill/>
          <a:ln>
            <a:noFill/>
          </a:ln>
        </p:spPr>
      </p:pic>
      <p:cxnSp>
        <p:nvCxnSpPr>
          <p:cNvPr id="990" name="Google Shape;990;p9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991" name="Google Shape;991;p9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992" name="Google Shape;992;p94"/>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993" name="Google Shape;993;p94"/>
          <p:cNvSpPr txBox="1"/>
          <p:nvPr/>
        </p:nvSpPr>
        <p:spPr>
          <a:xfrm>
            <a:off x="656025" y="718700"/>
            <a:ext cx="7830000" cy="1369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Generally, </a:t>
            </a:r>
            <a:r>
              <a:rPr b="1" lang="pl" sz="1000">
                <a:latin typeface="Open Sans"/>
                <a:ea typeface="Open Sans"/>
                <a:cs typeface="Open Sans"/>
                <a:sym typeface="Open Sans"/>
              </a:rPr>
              <a:t>learning the parameters of a prediction function and testing it on the same data is a methodological mistake </a:t>
            </a:r>
            <a:r>
              <a:rPr lang="pl" sz="1000">
                <a:latin typeface="Open Sans"/>
                <a:ea typeface="Open Sans"/>
                <a:cs typeface="Open Sans"/>
                <a:sym typeface="Open Sans"/>
              </a:rPr>
              <a:t>(we can easily overfit our model). In statistics and machine learning, there is a good practice of </a:t>
            </a:r>
            <a:r>
              <a:rPr b="1" lang="pl" sz="1000">
                <a:latin typeface="Open Sans"/>
                <a:ea typeface="Open Sans"/>
                <a:cs typeface="Open Sans"/>
                <a:sym typeface="Open Sans"/>
              </a:rPr>
              <a:t>dividing a data set into three parts </a:t>
            </a:r>
            <a:r>
              <a:rPr lang="pl" sz="1000">
                <a:latin typeface="Open Sans"/>
                <a:ea typeface="Open Sans"/>
                <a:cs typeface="Open Sans"/>
                <a:sym typeface="Open Sans"/>
              </a:rPr>
              <a:t>that have a dedicated purpose.</a:t>
            </a:r>
            <a:endParaRPr sz="1000">
              <a:latin typeface="Open Sans"/>
              <a:ea typeface="Open Sans"/>
              <a:cs typeface="Open Sans"/>
              <a:sym typeface="Open Sans"/>
            </a:endParaRPr>
          </a:p>
          <a:p>
            <a:pPr indent="0" lvl="0" marL="0" rtl="0" algn="just">
              <a:lnSpc>
                <a:spcPct val="115000"/>
              </a:lnSpc>
              <a:spcBef>
                <a:spcPts val="1000"/>
              </a:spcBef>
              <a:spcAft>
                <a:spcPts val="0"/>
              </a:spcAft>
              <a:buNone/>
            </a:pPr>
            <a:r>
              <a:t/>
            </a:r>
            <a:endParaRPr sz="1100">
              <a:latin typeface="Open Sans"/>
              <a:ea typeface="Open Sans"/>
              <a:cs typeface="Open Sans"/>
              <a:sym typeface="Open Sans"/>
            </a:endParaRPr>
          </a:p>
          <a:p>
            <a:pPr indent="0" lvl="0" marL="0" rtl="0" algn="just">
              <a:lnSpc>
                <a:spcPct val="115000"/>
              </a:lnSpc>
              <a:spcBef>
                <a:spcPts val="0"/>
              </a:spcBef>
              <a:spcAft>
                <a:spcPts val="0"/>
              </a:spcAft>
              <a:buNone/>
            </a:pPr>
            <a:r>
              <a:t/>
            </a:r>
            <a:endParaRPr sz="1100">
              <a:latin typeface="Open Sans"/>
              <a:ea typeface="Open Sans"/>
              <a:cs typeface="Open Sans"/>
              <a:sym typeface="Open Sans"/>
            </a:endParaRPr>
          </a:p>
        </p:txBody>
      </p:sp>
      <p:sp>
        <p:nvSpPr>
          <p:cNvPr id="994" name="Google Shape;994;p94"/>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validation and testing sets </a:t>
            </a:r>
            <a:r>
              <a:rPr lang="pl" sz="2000">
                <a:latin typeface="Open Sans"/>
                <a:ea typeface="Open Sans"/>
                <a:cs typeface="Open Sans"/>
                <a:sym typeface="Open Sans"/>
              </a:rPr>
              <a:t>- concept</a:t>
            </a:r>
            <a:endParaRPr sz="2000">
              <a:latin typeface="Open Sans"/>
              <a:ea typeface="Open Sans"/>
              <a:cs typeface="Open Sans"/>
              <a:sym typeface="Open Sans"/>
            </a:endParaRPr>
          </a:p>
        </p:txBody>
      </p:sp>
      <p:sp>
        <p:nvSpPr>
          <p:cNvPr id="995" name="Google Shape;995;p94"/>
          <p:cNvSpPr txBox="1"/>
          <p:nvPr/>
        </p:nvSpPr>
        <p:spPr>
          <a:xfrm>
            <a:off x="6671700" y="4680925"/>
            <a:ext cx="16197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Stanford CS 229</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996" name="Google Shape;996;p94"/>
          <p:cNvPicPr preferRelativeResize="0"/>
          <p:nvPr/>
        </p:nvPicPr>
        <p:blipFill rotWithShape="1">
          <a:blip r:embed="rId3">
            <a:alphaModFix/>
          </a:blip>
          <a:srcRect b="35588" l="0" r="0" t="1534"/>
          <a:stretch/>
        </p:blipFill>
        <p:spPr>
          <a:xfrm>
            <a:off x="656025" y="1417900"/>
            <a:ext cx="7174747" cy="1611012"/>
          </a:xfrm>
          <a:prstGeom prst="rect">
            <a:avLst/>
          </a:prstGeom>
          <a:noFill/>
          <a:ln>
            <a:noFill/>
          </a:ln>
        </p:spPr>
      </p:pic>
      <p:sp>
        <p:nvSpPr>
          <p:cNvPr id="997" name="Google Shape;997;p94"/>
          <p:cNvSpPr/>
          <p:nvPr/>
        </p:nvSpPr>
        <p:spPr>
          <a:xfrm>
            <a:off x="3685079" y="2679462"/>
            <a:ext cx="363300" cy="186900"/>
          </a:xfrm>
          <a:prstGeom prst="rect">
            <a:avLst/>
          </a:prstGeom>
          <a:noFill/>
          <a:ln cap="flat" cmpd="sng" w="9525">
            <a:solidFill>
              <a:srgbClr val="9927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4"/>
          <p:cNvSpPr txBox="1"/>
          <p:nvPr/>
        </p:nvSpPr>
        <p:spPr>
          <a:xfrm>
            <a:off x="657000" y="3573054"/>
            <a:ext cx="7830000" cy="1123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In some classification problems we can encounter imbalanced datasets (e.g. few “1” and lot “0”). It’s super important to use </a:t>
            </a:r>
            <a:r>
              <a:rPr b="1" lang="pl" sz="1000">
                <a:latin typeface="Open Sans"/>
                <a:ea typeface="Open Sans"/>
                <a:cs typeface="Open Sans"/>
                <a:sym typeface="Open Sans"/>
              </a:rPr>
              <a:t>stratify </a:t>
            </a:r>
            <a:r>
              <a:rPr lang="pl" sz="1000">
                <a:latin typeface="Open Sans"/>
                <a:ea typeface="Open Sans"/>
                <a:cs typeface="Open Sans"/>
                <a:sym typeface="Open Sans"/>
              </a:rPr>
              <a:t>approach, which allows you to ensure that relative class frequencies is approximately preserved in train-validation pair.</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t/>
            </a:r>
            <a:endParaRPr sz="4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Sometimes a strategy of creating several models independently on the train and validation data is used, and then one best model is selected on the testing sample.</a:t>
            </a:r>
            <a:endParaRPr sz="1000">
              <a:latin typeface="Open Sans"/>
              <a:ea typeface="Open Sans"/>
              <a:cs typeface="Open Sans"/>
              <a:sym typeface="Open Sans"/>
            </a:endParaRPr>
          </a:p>
        </p:txBody>
      </p:sp>
      <p:sp>
        <p:nvSpPr>
          <p:cNvPr id="999" name="Google Shape;999;p94"/>
          <p:cNvSpPr txBox="1"/>
          <p:nvPr/>
        </p:nvSpPr>
        <p:spPr>
          <a:xfrm>
            <a:off x="4186700" y="1718925"/>
            <a:ext cx="1728000" cy="276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pl" sz="600">
                <a:latin typeface="Open Sans"/>
                <a:ea typeface="Open Sans"/>
                <a:cs typeface="Open Sans"/>
                <a:sym typeface="Open Sans"/>
              </a:rPr>
              <a:t>(for more details: see </a:t>
            </a:r>
            <a:r>
              <a:rPr lang="pl" sz="600" u="sng">
                <a:solidFill>
                  <a:schemeClr val="hlink"/>
                </a:solidFill>
                <a:latin typeface="Open Sans"/>
                <a:ea typeface="Open Sans"/>
                <a:cs typeface="Open Sans"/>
                <a:sym typeface="Open Sans"/>
                <a:hlinkClick action="ppaction://hlinksldjump" r:id="rId6"/>
              </a:rPr>
              <a:t>slide 61</a:t>
            </a:r>
            <a:r>
              <a:rPr lang="pl" sz="600">
                <a:latin typeface="Open Sans"/>
                <a:ea typeface="Open Sans"/>
                <a:cs typeface="Open Sans"/>
                <a:sym typeface="Open Sans"/>
              </a:rPr>
              <a:t>)</a:t>
            </a:r>
            <a:endParaRPr sz="700">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cxnSp>
        <p:nvCxnSpPr>
          <p:cNvPr id="1004" name="Google Shape;1004;p9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05" name="Google Shape;1005;p9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06" name="Google Shape;1006;p9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07" name="Google Shape;1007;p95"/>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train-test-validation dataset split.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Train-test-validation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1008" name="Google Shape;1008;p95"/>
          <p:cNvSpPr txBox="1"/>
          <p:nvPr/>
        </p:nvSpPr>
        <p:spPr>
          <a:xfrm>
            <a:off x="656025" y="275925"/>
            <a:ext cx="776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Training, validation and testing sets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1009" name="Google Shape;1009;p95"/>
          <p:cNvPicPr preferRelativeResize="0"/>
          <p:nvPr/>
        </p:nvPicPr>
        <p:blipFill>
          <a:blip r:embed="rId6">
            <a:alphaModFix/>
          </a:blip>
          <a:stretch>
            <a:fillRect/>
          </a:stretch>
        </p:blipFill>
        <p:spPr>
          <a:xfrm>
            <a:off x="2187441" y="2324600"/>
            <a:ext cx="4700265" cy="215873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6"/>
          <p:cNvSpPr txBox="1"/>
          <p:nvPr/>
        </p:nvSpPr>
        <p:spPr>
          <a:xfrm>
            <a:off x="656025" y="718700"/>
            <a:ext cx="7830000" cy="136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We can generalize idea of </a:t>
            </a:r>
            <a:r>
              <a:rPr i="1" lang="pl" sz="1100">
                <a:latin typeface="Open Sans"/>
                <a:ea typeface="Open Sans"/>
                <a:cs typeface="Open Sans"/>
                <a:sym typeface="Open Sans"/>
              </a:rPr>
              <a:t>training, validation and testing sets split</a:t>
            </a:r>
            <a:r>
              <a:rPr lang="pl" sz="1100">
                <a:latin typeface="Open Sans"/>
                <a:ea typeface="Open Sans"/>
                <a:cs typeface="Open Sans"/>
                <a:sym typeface="Open Sans"/>
              </a:rPr>
              <a:t> to much more complex and powerful solution which is </a:t>
            </a:r>
            <a:r>
              <a:rPr b="1" lang="pl" sz="1100">
                <a:latin typeface="Open Sans"/>
                <a:ea typeface="Open Sans"/>
                <a:cs typeface="Open Sans"/>
                <a:sym typeface="Open Sans"/>
              </a:rPr>
              <a:t>Cross-validation (CV)</a:t>
            </a:r>
            <a:r>
              <a:rPr lang="pl" sz="1100">
                <a:latin typeface="Open Sans"/>
                <a:ea typeface="Open Sans"/>
                <a:cs typeface="Open Sans"/>
                <a:sym typeface="Open Sans"/>
              </a:rPr>
              <a:t>. CV is a technique for evaluating a machine learning model and testing its performance. More precisely, CV</a:t>
            </a:r>
            <a:r>
              <a:rPr b="1" lang="pl" sz="1100">
                <a:latin typeface="Open Sans"/>
                <a:ea typeface="Open Sans"/>
                <a:cs typeface="Open Sans"/>
                <a:sym typeface="Open Sans"/>
              </a:rPr>
              <a:t> </a:t>
            </a:r>
            <a:r>
              <a:rPr lang="pl" sz="1100">
                <a:latin typeface="Open Sans"/>
                <a:ea typeface="Open Sans"/>
                <a:cs typeface="Open Sans"/>
                <a:sym typeface="Open Sans"/>
              </a:rPr>
              <a:t>is a </a:t>
            </a:r>
            <a:r>
              <a:rPr b="1" lang="pl" sz="1100">
                <a:latin typeface="Open Sans"/>
                <a:ea typeface="Open Sans"/>
                <a:cs typeface="Open Sans"/>
                <a:sym typeface="Open Sans"/>
              </a:rPr>
              <a:t>resampling method</a:t>
            </a:r>
            <a:r>
              <a:rPr lang="pl" sz="1100">
                <a:latin typeface="Open Sans"/>
                <a:ea typeface="Open Sans"/>
                <a:cs typeface="Open Sans"/>
                <a:sym typeface="Open Sans"/>
              </a:rPr>
              <a:t> that uses different portions of the data to validate and train a model on different iterations. This approach is much more robust that single train-validation split, because we shouldn't treat the value in a single validation as ideal approximation of ground truth.</a:t>
            </a:r>
            <a:endParaRPr sz="1100">
              <a:latin typeface="Open Sans"/>
              <a:ea typeface="Open Sans"/>
              <a:cs typeface="Open Sans"/>
              <a:sym typeface="Open Sans"/>
            </a:endParaRPr>
          </a:p>
        </p:txBody>
      </p:sp>
      <p:cxnSp>
        <p:nvCxnSpPr>
          <p:cNvPr id="1015" name="Google Shape;1015;p9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16" name="Google Shape;1016;p9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17" name="Google Shape;1017;p9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18" name="Google Shape;1018;p9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concept</a:t>
            </a:r>
            <a:endParaRPr sz="2000">
              <a:latin typeface="Open Sans"/>
              <a:ea typeface="Open Sans"/>
              <a:cs typeface="Open Sans"/>
              <a:sym typeface="Open Sans"/>
            </a:endParaRPr>
          </a:p>
        </p:txBody>
      </p:sp>
      <p:sp>
        <p:nvSpPr>
          <p:cNvPr id="1019" name="Google Shape;1019;p96"/>
          <p:cNvSpPr txBox="1"/>
          <p:nvPr/>
        </p:nvSpPr>
        <p:spPr>
          <a:xfrm>
            <a:off x="6370775" y="4636363"/>
            <a:ext cx="18747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Wikipedia</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Scikit-learn</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020" name="Google Shape;1020;p96"/>
          <p:cNvGrpSpPr/>
          <p:nvPr/>
        </p:nvGrpSpPr>
        <p:grpSpPr>
          <a:xfrm>
            <a:off x="656025" y="1812575"/>
            <a:ext cx="8141636" cy="2639700"/>
            <a:chOff x="656025" y="1812575"/>
            <a:chExt cx="8141636" cy="2639700"/>
          </a:xfrm>
        </p:grpSpPr>
        <p:pic>
          <p:nvPicPr>
            <p:cNvPr id="1021" name="Google Shape;1021;p96"/>
            <p:cNvPicPr preferRelativeResize="0"/>
            <p:nvPr/>
          </p:nvPicPr>
          <p:blipFill>
            <a:blip r:embed="rId6">
              <a:alphaModFix/>
            </a:blip>
            <a:stretch>
              <a:fillRect/>
            </a:stretch>
          </p:blipFill>
          <p:spPr>
            <a:xfrm>
              <a:off x="5924887" y="2169188"/>
              <a:ext cx="2872773" cy="1926474"/>
            </a:xfrm>
            <a:prstGeom prst="rect">
              <a:avLst/>
            </a:prstGeom>
            <a:noFill/>
            <a:ln>
              <a:noFill/>
            </a:ln>
          </p:spPr>
        </p:pic>
        <p:sp>
          <p:nvSpPr>
            <p:cNvPr id="1022" name="Google Shape;1022;p96"/>
            <p:cNvSpPr txBox="1"/>
            <p:nvPr/>
          </p:nvSpPr>
          <p:spPr>
            <a:xfrm>
              <a:off x="656025" y="1812575"/>
              <a:ext cx="5039400" cy="263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There are two </a:t>
              </a:r>
              <a:r>
                <a:rPr b="1" lang="pl" sz="1100">
                  <a:latin typeface="Open Sans"/>
                  <a:ea typeface="Open Sans"/>
                  <a:cs typeface="Open Sans"/>
                  <a:sym typeface="Open Sans"/>
                </a:rPr>
                <a:t>crucial reasons </a:t>
              </a:r>
              <a:r>
                <a:rPr lang="pl" sz="1100">
                  <a:latin typeface="Open Sans"/>
                  <a:ea typeface="Open Sans"/>
                  <a:cs typeface="Open Sans"/>
                  <a:sym typeface="Open Sans"/>
                </a:rPr>
                <a:t>for validation/cross validation usage: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assessment of the quality of our model in a quasi-objective way (less probability of overfitting)</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“safe” (again less probability of overfitting) execution of the hyperparameter tuning procedure (</a:t>
              </a:r>
              <a:r>
                <a:rPr b="1" lang="pl" sz="1100">
                  <a:latin typeface="Open Sans"/>
                  <a:ea typeface="Open Sans"/>
                  <a:cs typeface="Open Sans"/>
                  <a:sym typeface="Open Sans"/>
                </a:rPr>
                <a:t>hyperparameter</a:t>
              </a:r>
              <a:r>
                <a:rPr lang="pl" sz="1100">
                  <a:latin typeface="Open Sans"/>
                  <a:ea typeface="Open Sans"/>
                  <a:cs typeface="Open Sans"/>
                  <a:sym typeface="Open Sans"/>
                </a:rPr>
                <a:t>  - is a parameter whose value is used to control the learning process, thus it is not estimable and researcher has to specify it by hand based on intuition or via hyperparameter searching procedure, where CV is crucial)</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cxnSp>
        <p:nvCxnSpPr>
          <p:cNvPr id="1027" name="Google Shape;1027;p9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28" name="Google Shape;1028;p9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29" name="Google Shape;1029;p9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30" name="Google Shape;1030;p9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31" name="Google Shape;1031;p97"/>
          <p:cNvSpPr txBox="1"/>
          <p:nvPr/>
        </p:nvSpPr>
        <p:spPr>
          <a:xfrm>
            <a:off x="656025" y="718700"/>
            <a:ext cx="7830000" cy="340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We can distinguish dozens types of cross-validations, for instance (we will discuss some of them):</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Hold-out</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K-folds</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Leave-one-out (LOO)</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Leave-p-out</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Stratified K-folds</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Repeated K-folds</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Nested K-folds</a:t>
            </a:r>
            <a:endParaRPr sz="1100">
              <a:latin typeface="Open Sans"/>
              <a:ea typeface="Open Sans"/>
              <a:cs typeface="Open Sans"/>
              <a:sym typeface="Open Sans"/>
            </a:endParaRPr>
          </a:p>
          <a:p>
            <a:pPr indent="-314325" lvl="0" marL="457200" rtl="0" algn="just">
              <a:lnSpc>
                <a:spcPct val="115000"/>
              </a:lnSpc>
              <a:spcBef>
                <a:spcPts val="0"/>
              </a:spcBef>
              <a:spcAft>
                <a:spcPts val="0"/>
              </a:spcAft>
              <a:buClr>
                <a:srgbClr val="212529"/>
              </a:buClr>
              <a:buSzPts val="1350"/>
              <a:buChar char="●"/>
            </a:pPr>
            <a:r>
              <a:rPr lang="pl" sz="1100">
                <a:latin typeface="Open Sans"/>
                <a:ea typeface="Open Sans"/>
                <a:cs typeface="Open Sans"/>
                <a:sym typeface="Open Sans"/>
              </a:rPr>
              <a:t>Time series CV</a:t>
            </a:r>
            <a:endParaRPr sz="1100">
              <a:latin typeface="Open Sans"/>
              <a:ea typeface="Open Sans"/>
              <a:cs typeface="Open Sans"/>
              <a:sym typeface="Open Sans"/>
            </a:endParaRPr>
          </a:p>
          <a:p>
            <a:pPr indent="0" lvl="0" marL="0" rtl="0" algn="just">
              <a:lnSpc>
                <a:spcPct val="150000"/>
              </a:lnSpc>
              <a:spcBef>
                <a:spcPts val="1000"/>
              </a:spcBef>
              <a:spcAft>
                <a:spcPts val="3900"/>
              </a:spcAft>
              <a:buNone/>
            </a:pPr>
            <a:r>
              <a:rPr lang="pl" sz="1100">
                <a:latin typeface="Open Sans"/>
                <a:ea typeface="Open Sans"/>
                <a:cs typeface="Open Sans"/>
                <a:sym typeface="Open Sans"/>
              </a:rPr>
              <a:t>The needs for having multiple types are many: </a:t>
            </a:r>
            <a:r>
              <a:rPr b="1" lang="pl" sz="1100">
                <a:latin typeface="Open Sans"/>
                <a:ea typeface="Open Sans"/>
                <a:cs typeface="Open Sans"/>
                <a:sym typeface="Open Sans"/>
              </a:rPr>
              <a:t>the specifics of the data</a:t>
            </a:r>
            <a:r>
              <a:rPr lang="pl" sz="1100">
                <a:latin typeface="Open Sans"/>
                <a:ea typeface="Open Sans"/>
                <a:cs typeface="Open Sans"/>
                <a:sym typeface="Open Sans"/>
              </a:rPr>
              <a:t> (e.g. cross-sectional vs. time series data), the specifics of the business problem, the size of the dataset, </a:t>
            </a:r>
            <a:r>
              <a:rPr b="1" lang="pl" sz="1100">
                <a:latin typeface="Open Sans"/>
                <a:ea typeface="Open Sans"/>
                <a:cs typeface="Open Sans"/>
                <a:sym typeface="Open Sans"/>
              </a:rPr>
              <a:t>the imbalance of the dataset</a:t>
            </a:r>
            <a:r>
              <a:rPr lang="pl" sz="1100">
                <a:latin typeface="Open Sans"/>
                <a:ea typeface="Open Sans"/>
                <a:cs typeface="Open Sans"/>
                <a:sym typeface="Open Sans"/>
              </a:rPr>
              <a:t>, computing resources, probability of </a:t>
            </a:r>
            <a:r>
              <a:rPr b="1" lang="pl" sz="1100">
                <a:latin typeface="Open Sans"/>
                <a:ea typeface="Open Sans"/>
                <a:cs typeface="Open Sans"/>
                <a:sym typeface="Open Sans"/>
              </a:rPr>
              <a:t>data leakage </a:t>
            </a:r>
            <a:r>
              <a:rPr lang="pl" sz="1100">
                <a:latin typeface="Open Sans"/>
                <a:ea typeface="Open Sans"/>
                <a:cs typeface="Open Sans"/>
                <a:sym typeface="Open Sans"/>
              </a:rPr>
              <a:t>etc. In such a view, it is impossible to say which approach is best and should only be followed. However in everyday use k-fold seems most popular (for cross-sectional problems).</a:t>
            </a:r>
            <a:endParaRPr sz="1100">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cxnSp>
        <p:nvCxnSpPr>
          <p:cNvPr id="1036" name="Google Shape;1036;p9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37" name="Google Shape;1037;p9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38" name="Google Shape;1038;p9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39" name="Google Shape;1039;p98"/>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40" name="Google Shape;1040;p98"/>
          <p:cNvSpPr txBox="1"/>
          <p:nvPr/>
        </p:nvSpPr>
        <p:spPr>
          <a:xfrm>
            <a:off x="6919425" y="4259125"/>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41" name="Google Shape;1041;p98"/>
          <p:cNvPicPr preferRelativeResize="0"/>
          <p:nvPr/>
        </p:nvPicPr>
        <p:blipFill rotWithShape="1">
          <a:blip r:embed="rId5">
            <a:alphaModFix/>
          </a:blip>
          <a:srcRect b="0" l="0" r="0" t="13397"/>
          <a:stretch/>
        </p:blipFill>
        <p:spPr>
          <a:xfrm>
            <a:off x="691850" y="722200"/>
            <a:ext cx="6862126" cy="35369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cxnSp>
        <p:nvCxnSpPr>
          <p:cNvPr id="1046" name="Google Shape;1046;p9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47" name="Google Shape;1047;p9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48" name="Google Shape;1048;p9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49" name="Google Shape;1049;p9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50" name="Google Shape;1050;p99"/>
          <p:cNvSpPr txBox="1"/>
          <p:nvPr/>
        </p:nvSpPr>
        <p:spPr>
          <a:xfrm>
            <a:off x="6904950" y="4258375"/>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51" name="Google Shape;1051;p99"/>
          <p:cNvPicPr preferRelativeResize="0"/>
          <p:nvPr/>
        </p:nvPicPr>
        <p:blipFill rotWithShape="1">
          <a:blip r:embed="rId5">
            <a:alphaModFix/>
          </a:blip>
          <a:srcRect b="0" l="0" r="0" t="15175"/>
          <a:stretch/>
        </p:blipFill>
        <p:spPr>
          <a:xfrm>
            <a:off x="656025" y="768525"/>
            <a:ext cx="6158574" cy="2957524"/>
          </a:xfrm>
          <a:prstGeom prst="rect">
            <a:avLst/>
          </a:prstGeom>
          <a:noFill/>
          <a:ln>
            <a:noFill/>
          </a:ln>
        </p:spPr>
      </p:pic>
      <p:pic>
        <p:nvPicPr>
          <p:cNvPr id="1052" name="Google Shape;1052;p99"/>
          <p:cNvPicPr preferRelativeResize="0"/>
          <p:nvPr/>
        </p:nvPicPr>
        <p:blipFill>
          <a:blip r:embed="rId6">
            <a:alphaModFix/>
          </a:blip>
          <a:stretch>
            <a:fillRect/>
          </a:stretch>
        </p:blipFill>
        <p:spPr>
          <a:xfrm>
            <a:off x="6904949" y="1252863"/>
            <a:ext cx="2239050" cy="25811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cxnSp>
        <p:nvCxnSpPr>
          <p:cNvPr id="1057" name="Google Shape;1057;p10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58" name="Google Shape;1058;p10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59" name="Google Shape;1059;p10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60" name="Google Shape;1060;p100"/>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61" name="Google Shape;1061;p100"/>
          <p:cNvSpPr txBox="1"/>
          <p:nvPr/>
        </p:nvSpPr>
        <p:spPr>
          <a:xfrm>
            <a:off x="6919425" y="4281350"/>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62" name="Google Shape;1062;p100"/>
          <p:cNvPicPr preferRelativeResize="0"/>
          <p:nvPr/>
        </p:nvPicPr>
        <p:blipFill rotWithShape="1">
          <a:blip r:embed="rId5">
            <a:alphaModFix/>
          </a:blip>
          <a:srcRect b="62711" l="0" r="0" t="17046"/>
          <a:stretch/>
        </p:blipFill>
        <p:spPr>
          <a:xfrm>
            <a:off x="656025" y="768516"/>
            <a:ext cx="6479724" cy="710151"/>
          </a:xfrm>
          <a:prstGeom prst="rect">
            <a:avLst/>
          </a:prstGeom>
          <a:noFill/>
          <a:ln>
            <a:noFill/>
          </a:ln>
        </p:spPr>
      </p:pic>
      <p:pic>
        <p:nvPicPr>
          <p:cNvPr id="1063" name="Google Shape;1063;p100"/>
          <p:cNvPicPr preferRelativeResize="0"/>
          <p:nvPr/>
        </p:nvPicPr>
        <p:blipFill>
          <a:blip r:embed="rId6">
            <a:alphaModFix/>
          </a:blip>
          <a:stretch>
            <a:fillRect/>
          </a:stretch>
        </p:blipFill>
        <p:spPr>
          <a:xfrm>
            <a:off x="6428625" y="1397250"/>
            <a:ext cx="2631250" cy="2052750"/>
          </a:xfrm>
          <a:prstGeom prst="rect">
            <a:avLst/>
          </a:prstGeom>
          <a:noFill/>
          <a:ln>
            <a:noFill/>
          </a:ln>
        </p:spPr>
      </p:pic>
      <p:pic>
        <p:nvPicPr>
          <p:cNvPr id="1064" name="Google Shape;1064;p100"/>
          <p:cNvPicPr preferRelativeResize="0"/>
          <p:nvPr/>
        </p:nvPicPr>
        <p:blipFill rotWithShape="1">
          <a:blip r:embed="rId5">
            <a:alphaModFix/>
          </a:blip>
          <a:srcRect b="0" l="0" r="9730" t="43836"/>
          <a:stretch/>
        </p:blipFill>
        <p:spPr>
          <a:xfrm>
            <a:off x="688175" y="1438450"/>
            <a:ext cx="5849100" cy="19703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cxnSp>
        <p:nvCxnSpPr>
          <p:cNvPr id="1069" name="Google Shape;1069;p10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70" name="Google Shape;1070;p10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71" name="Google Shape;1071;p10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72" name="Google Shape;1072;p101"/>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73" name="Google Shape;1073;p101"/>
          <p:cNvSpPr txBox="1"/>
          <p:nvPr/>
        </p:nvSpPr>
        <p:spPr>
          <a:xfrm>
            <a:off x="6919425" y="4258375"/>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74" name="Google Shape;1074;p101"/>
          <p:cNvPicPr preferRelativeResize="0"/>
          <p:nvPr/>
        </p:nvPicPr>
        <p:blipFill>
          <a:blip r:embed="rId5">
            <a:alphaModFix/>
          </a:blip>
          <a:stretch>
            <a:fillRect/>
          </a:stretch>
        </p:blipFill>
        <p:spPr>
          <a:xfrm>
            <a:off x="656025" y="733150"/>
            <a:ext cx="6673649" cy="29707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0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80" name="Google Shape;1080;p10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081" name="Google Shape;1081;p102"/>
          <p:cNvSpPr txBox="1"/>
          <p:nvPr/>
        </p:nvSpPr>
        <p:spPr>
          <a:xfrm>
            <a:off x="656025" y="275925"/>
            <a:ext cx="783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 (target imbalance problem)</a:t>
            </a:r>
            <a:endParaRPr sz="2000">
              <a:latin typeface="Open Sans"/>
              <a:ea typeface="Open Sans"/>
              <a:cs typeface="Open Sans"/>
              <a:sym typeface="Open Sans"/>
            </a:endParaRPr>
          </a:p>
        </p:txBody>
      </p:sp>
      <p:sp>
        <p:nvSpPr>
          <p:cNvPr id="1082" name="Google Shape;1082;p102"/>
          <p:cNvSpPr txBox="1"/>
          <p:nvPr/>
        </p:nvSpPr>
        <p:spPr>
          <a:xfrm>
            <a:off x="7002288" y="4281350"/>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83" name="Google Shape;1083;p102"/>
          <p:cNvPicPr preferRelativeResize="0"/>
          <p:nvPr/>
        </p:nvPicPr>
        <p:blipFill>
          <a:blip r:embed="rId5">
            <a:alphaModFix/>
          </a:blip>
          <a:stretch>
            <a:fillRect/>
          </a:stretch>
        </p:blipFill>
        <p:spPr>
          <a:xfrm>
            <a:off x="684326" y="759950"/>
            <a:ext cx="5870198" cy="3844500"/>
          </a:xfrm>
          <a:prstGeom prst="rect">
            <a:avLst/>
          </a:prstGeom>
          <a:noFill/>
          <a:ln>
            <a:noFill/>
          </a:ln>
        </p:spPr>
      </p:pic>
      <p:pic>
        <p:nvPicPr>
          <p:cNvPr id="1084" name="Google Shape;1084;p102"/>
          <p:cNvPicPr preferRelativeResize="0"/>
          <p:nvPr/>
        </p:nvPicPr>
        <p:blipFill>
          <a:blip r:embed="rId6">
            <a:alphaModFix/>
          </a:blip>
          <a:stretch>
            <a:fillRect/>
          </a:stretch>
        </p:blipFill>
        <p:spPr>
          <a:xfrm>
            <a:off x="6629098" y="768525"/>
            <a:ext cx="2312977" cy="2312977"/>
          </a:xfrm>
          <a:prstGeom prst="rect">
            <a:avLst/>
          </a:prstGeom>
          <a:noFill/>
          <a:ln>
            <a:noFill/>
          </a:ln>
        </p:spPr>
      </p:pic>
      <p:cxnSp>
        <p:nvCxnSpPr>
          <p:cNvPr id="1085" name="Google Shape;1085;p10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03"/>
          <p:cNvPicPr preferRelativeResize="0"/>
          <p:nvPr/>
        </p:nvPicPr>
        <p:blipFill>
          <a:blip r:embed="rId3">
            <a:alphaModFix/>
          </a:blip>
          <a:stretch>
            <a:fillRect/>
          </a:stretch>
        </p:blipFill>
        <p:spPr>
          <a:xfrm>
            <a:off x="5961725" y="608750"/>
            <a:ext cx="2433475" cy="2433475"/>
          </a:xfrm>
          <a:prstGeom prst="rect">
            <a:avLst/>
          </a:prstGeom>
          <a:noFill/>
          <a:ln>
            <a:noFill/>
          </a:ln>
        </p:spPr>
      </p:pic>
      <p:pic>
        <p:nvPicPr>
          <p:cNvPr id="1091" name="Google Shape;1091;p103"/>
          <p:cNvPicPr preferRelativeResize="0"/>
          <p:nvPr/>
        </p:nvPicPr>
        <p:blipFill rotWithShape="1">
          <a:blip r:embed="rId4">
            <a:alphaModFix/>
          </a:blip>
          <a:srcRect b="0" l="0" r="0" t="47978"/>
          <a:stretch/>
        </p:blipFill>
        <p:spPr>
          <a:xfrm>
            <a:off x="731363" y="4000924"/>
            <a:ext cx="4680976" cy="662450"/>
          </a:xfrm>
          <a:prstGeom prst="rect">
            <a:avLst/>
          </a:prstGeom>
          <a:noFill/>
          <a:ln>
            <a:noFill/>
          </a:ln>
        </p:spPr>
      </p:pic>
      <p:cxnSp>
        <p:nvCxnSpPr>
          <p:cNvPr id="1092" name="Google Shape;1092;p10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093" name="Google Shape;1093;p10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094" name="Google Shape;1094;p103"/>
          <p:cNvPicPr preferRelativeResize="0"/>
          <p:nvPr/>
        </p:nvPicPr>
        <p:blipFill rotWithShape="1">
          <a:blip r:embed="rId5">
            <a:alphaModFix/>
          </a:blip>
          <a:srcRect b="0" l="0" r="0" t="0"/>
          <a:stretch/>
        </p:blipFill>
        <p:spPr>
          <a:xfrm>
            <a:off x="656035" y="4581480"/>
            <a:ext cx="1944181" cy="551911"/>
          </a:xfrm>
          <a:prstGeom prst="rect">
            <a:avLst/>
          </a:prstGeom>
          <a:noFill/>
          <a:ln>
            <a:noFill/>
          </a:ln>
        </p:spPr>
      </p:pic>
      <p:sp>
        <p:nvSpPr>
          <p:cNvPr id="1095" name="Google Shape;1095;p10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a:t>
            </a:r>
            <a:endParaRPr sz="2000">
              <a:latin typeface="Open Sans"/>
              <a:ea typeface="Open Sans"/>
              <a:cs typeface="Open Sans"/>
              <a:sym typeface="Open Sans"/>
            </a:endParaRPr>
          </a:p>
        </p:txBody>
      </p:sp>
      <p:sp>
        <p:nvSpPr>
          <p:cNvPr id="1096" name="Google Shape;1096;p103"/>
          <p:cNvSpPr txBox="1"/>
          <p:nvPr/>
        </p:nvSpPr>
        <p:spPr>
          <a:xfrm>
            <a:off x="6961775" y="4281350"/>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097" name="Google Shape;1097;p103"/>
          <p:cNvPicPr preferRelativeResize="0"/>
          <p:nvPr/>
        </p:nvPicPr>
        <p:blipFill>
          <a:blip r:embed="rId7">
            <a:alphaModFix/>
          </a:blip>
          <a:stretch>
            <a:fillRect/>
          </a:stretch>
        </p:blipFill>
        <p:spPr>
          <a:xfrm>
            <a:off x="703075" y="686575"/>
            <a:ext cx="5230351" cy="2762425"/>
          </a:xfrm>
          <a:prstGeom prst="rect">
            <a:avLst/>
          </a:prstGeom>
          <a:noFill/>
          <a:ln>
            <a:noFill/>
          </a:ln>
        </p:spPr>
      </p:pic>
      <p:pic>
        <p:nvPicPr>
          <p:cNvPr id="1098" name="Google Shape;1098;p103"/>
          <p:cNvPicPr preferRelativeResize="0"/>
          <p:nvPr/>
        </p:nvPicPr>
        <p:blipFill rotWithShape="1">
          <a:blip r:embed="rId4">
            <a:alphaModFix/>
          </a:blip>
          <a:srcRect b="55935" l="0" r="0" t="0"/>
          <a:stretch/>
        </p:blipFill>
        <p:spPr>
          <a:xfrm>
            <a:off x="731387" y="3449000"/>
            <a:ext cx="4603897" cy="55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cxnSp>
        <p:nvCxnSpPr>
          <p:cNvPr id="194" name="Google Shape;194;p3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95" name="Google Shape;195;p3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196" name="Google Shape;196;p3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97" name="Google Shape;197;p3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Course credits regulations</a:t>
            </a:r>
            <a:endParaRPr b="1" sz="2000">
              <a:latin typeface="Open Sans"/>
              <a:ea typeface="Open Sans"/>
              <a:cs typeface="Open Sans"/>
              <a:sym typeface="Open Sans"/>
            </a:endParaRPr>
          </a:p>
        </p:txBody>
      </p:sp>
      <p:sp>
        <p:nvSpPr>
          <p:cNvPr id="198" name="Google Shape;198;p32"/>
          <p:cNvSpPr txBox="1"/>
          <p:nvPr/>
        </p:nvSpPr>
        <p:spPr>
          <a:xfrm>
            <a:off x="656025" y="768525"/>
            <a:ext cx="7830000" cy="3508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There are </a:t>
            </a:r>
            <a:r>
              <a:rPr b="1" lang="pl" sz="1200">
                <a:latin typeface="Open Sans"/>
                <a:ea typeface="Open Sans"/>
                <a:cs typeface="Open Sans"/>
                <a:sym typeface="Open Sans"/>
              </a:rPr>
              <a:t>two elements</a:t>
            </a:r>
            <a:r>
              <a:rPr lang="pl" sz="1200">
                <a:latin typeface="Open Sans"/>
                <a:ea typeface="Open Sans"/>
                <a:cs typeface="Open Sans"/>
                <a:sym typeface="Open Sans"/>
              </a:rPr>
              <a:t> that the final grade consists of. The first one is the </a:t>
            </a:r>
            <a:r>
              <a:rPr b="1" lang="pl" sz="1200">
                <a:latin typeface="Open Sans"/>
                <a:ea typeface="Open Sans"/>
                <a:cs typeface="Open Sans"/>
                <a:sym typeface="Open Sans"/>
              </a:rPr>
              <a:t>theoretical part exam</a:t>
            </a:r>
            <a:r>
              <a:rPr lang="pl" sz="1200">
                <a:latin typeface="Open Sans"/>
                <a:ea typeface="Open Sans"/>
                <a:cs typeface="Open Sans"/>
                <a:sym typeface="Open Sans"/>
              </a:rPr>
              <a:t>. The second is to prepare </a:t>
            </a:r>
            <a:r>
              <a:rPr b="1" lang="pl" sz="1200">
                <a:latin typeface="Open Sans"/>
                <a:ea typeface="Open Sans"/>
                <a:cs typeface="Open Sans"/>
                <a:sym typeface="Open Sans"/>
              </a:rPr>
              <a:t>two machine learning</a:t>
            </a:r>
            <a:r>
              <a:rPr lang="pl" sz="1200">
                <a:latin typeface="Open Sans"/>
                <a:ea typeface="Open Sans"/>
                <a:cs typeface="Open Sans"/>
                <a:sym typeface="Open Sans"/>
              </a:rPr>
              <a:t> </a:t>
            </a:r>
            <a:r>
              <a:rPr b="1" lang="pl" sz="1200">
                <a:latin typeface="Open Sans"/>
                <a:ea typeface="Open Sans"/>
                <a:cs typeface="Open Sans"/>
                <a:sym typeface="Open Sans"/>
              </a:rPr>
              <a:t>project </a:t>
            </a:r>
            <a:r>
              <a:rPr lang="pl" sz="1200">
                <a:latin typeface="Open Sans"/>
                <a:ea typeface="Open Sans"/>
                <a:cs typeface="Open Sans"/>
                <a:sym typeface="Open Sans"/>
              </a:rPr>
              <a:t>(in pairs of two) and create a </a:t>
            </a:r>
            <a:r>
              <a:rPr b="1" lang="pl" sz="1200">
                <a:latin typeface="Open Sans"/>
                <a:ea typeface="Open Sans"/>
                <a:cs typeface="Open Sans"/>
                <a:sym typeface="Open Sans"/>
              </a:rPr>
              <a:t>presentation</a:t>
            </a:r>
            <a:r>
              <a:rPr lang="pl" sz="1200">
                <a:latin typeface="Open Sans"/>
                <a:ea typeface="Open Sans"/>
                <a:cs typeface="Open Sans"/>
                <a:sym typeface="Open Sans"/>
              </a:rPr>
              <a:t> about them. </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rPr b="1" lang="pl" sz="1200">
                <a:latin typeface="Open Sans"/>
                <a:ea typeface="Open Sans"/>
                <a:cs typeface="Open Sans"/>
                <a:sym typeface="Open Sans"/>
              </a:rPr>
              <a:t>The following weights are used to determine the final grade </a:t>
            </a:r>
            <a:r>
              <a:rPr lang="pl" sz="1200">
                <a:latin typeface="Open Sans"/>
                <a:ea typeface="Open Sans"/>
                <a:cs typeface="Open Sans"/>
                <a:sym typeface="Open Sans"/>
              </a:rPr>
              <a:t>(max 100 pts)</a:t>
            </a:r>
            <a:r>
              <a:rPr b="1" lang="pl" sz="1200">
                <a:latin typeface="Open Sans"/>
                <a:ea typeface="Open Sans"/>
                <a:cs typeface="Open Sans"/>
                <a:sym typeface="Open Sans"/>
              </a:rPr>
              <a:t>:</a:t>
            </a:r>
            <a:endParaRPr b="1" sz="1200">
              <a:latin typeface="Open Sans"/>
              <a:ea typeface="Open Sans"/>
              <a:cs typeface="Open Sans"/>
              <a:sym typeface="Open Sans"/>
            </a:endParaRPr>
          </a:p>
          <a:p>
            <a:pPr indent="0" lvl="0" marL="0" rtl="0" algn="just">
              <a:lnSpc>
                <a:spcPct val="115000"/>
              </a:lnSpc>
              <a:spcBef>
                <a:spcPts val="800"/>
              </a:spcBef>
              <a:spcAft>
                <a:spcPts val="0"/>
              </a:spcAft>
              <a:buNone/>
            </a:pPr>
            <a:r>
              <a:rPr lang="pl" sz="1200">
                <a:latin typeface="Open Sans"/>
                <a:ea typeface="Open Sans"/>
                <a:cs typeface="Open Sans"/>
                <a:sym typeface="Open Sans"/>
              </a:rPr>
              <a:t>- 40 pts - mid-term theoretical exam</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rPr lang="pl" sz="1200">
                <a:latin typeface="Open Sans"/>
                <a:ea typeface="Open Sans"/>
                <a:cs typeface="Open Sans"/>
                <a:sym typeface="Open Sans"/>
              </a:rPr>
              <a:t>- 30 pts for each of 2 projects, including:</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rPr lang="pl" sz="1200">
                <a:latin typeface="Open Sans"/>
                <a:ea typeface="Open Sans"/>
                <a:cs typeface="Open Sans"/>
                <a:sym typeface="Open Sans"/>
              </a:rPr>
              <a:t>    - 10 pts for in class presentation</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rPr lang="pl" sz="1200">
                <a:latin typeface="Open Sans"/>
                <a:ea typeface="Open Sans"/>
                <a:cs typeface="Open Sans"/>
                <a:sym typeface="Open Sans"/>
              </a:rPr>
              <a:t>    - 10 pts for presentation contents</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rPr lang="pl" sz="1200">
                <a:latin typeface="Open Sans"/>
                <a:ea typeface="Open Sans"/>
                <a:cs typeface="Open Sans"/>
                <a:sym typeface="Open Sans"/>
              </a:rPr>
              <a:t>    - 10 pts for models performance in competition (out of sample test)</a:t>
            </a:r>
            <a:endParaRPr sz="1200">
              <a:latin typeface="Open Sans"/>
              <a:ea typeface="Open Sans"/>
              <a:cs typeface="Open Sans"/>
              <a:sym typeface="Open Sans"/>
            </a:endParaRPr>
          </a:p>
          <a:p>
            <a:pPr indent="0" lvl="0" marL="0" rtl="0" algn="just">
              <a:lnSpc>
                <a:spcPct val="115000"/>
              </a:lnSpc>
              <a:spcBef>
                <a:spcPts val="800"/>
              </a:spcBef>
              <a:spcAft>
                <a:spcPts val="0"/>
              </a:spcAft>
              <a:buNone/>
            </a:pPr>
            <a:r>
              <a:t/>
            </a:r>
            <a:endParaRPr sz="1200">
              <a:latin typeface="Open Sans"/>
              <a:ea typeface="Open Sans"/>
              <a:cs typeface="Open Sans"/>
              <a:sym typeface="Open Sans"/>
            </a:endParaRPr>
          </a:p>
          <a:p>
            <a:pPr indent="0" lvl="0" marL="0" rtl="0" algn="just">
              <a:lnSpc>
                <a:spcPct val="115000"/>
              </a:lnSpc>
              <a:spcBef>
                <a:spcPts val="800"/>
              </a:spcBef>
              <a:spcAft>
                <a:spcPts val="800"/>
              </a:spcAft>
              <a:buNone/>
            </a:pPr>
            <a:r>
              <a:rPr lang="pl" sz="1200">
                <a:latin typeface="Open Sans"/>
                <a:ea typeface="Open Sans"/>
                <a:cs typeface="Open Sans"/>
                <a:sym typeface="Open Sans"/>
              </a:rPr>
              <a:t>In case of projects we will provide detailed information in one month.</a:t>
            </a:r>
            <a:endParaRPr sz="1200">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cxnSp>
        <p:nvCxnSpPr>
          <p:cNvPr id="1103" name="Google Shape;1103;p10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04" name="Google Shape;1104;p10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05" name="Google Shape;1105;p10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06" name="Google Shape;1106;p104"/>
          <p:cNvSpPr txBox="1"/>
          <p:nvPr/>
        </p:nvSpPr>
        <p:spPr>
          <a:xfrm>
            <a:off x="656025" y="275925"/>
            <a:ext cx="750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 (time series problems)</a:t>
            </a:r>
            <a:endParaRPr sz="2000">
              <a:latin typeface="Open Sans"/>
              <a:ea typeface="Open Sans"/>
              <a:cs typeface="Open Sans"/>
              <a:sym typeface="Open Sans"/>
            </a:endParaRPr>
          </a:p>
        </p:txBody>
      </p:sp>
      <p:sp>
        <p:nvSpPr>
          <p:cNvPr id="1107" name="Google Shape;1107;p104"/>
          <p:cNvSpPr txBox="1"/>
          <p:nvPr/>
        </p:nvSpPr>
        <p:spPr>
          <a:xfrm>
            <a:off x="6678775" y="4636375"/>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108" name="Google Shape;1108;p104"/>
          <p:cNvPicPr preferRelativeResize="0"/>
          <p:nvPr/>
        </p:nvPicPr>
        <p:blipFill>
          <a:blip r:embed="rId5">
            <a:alphaModFix/>
          </a:blip>
          <a:stretch>
            <a:fillRect/>
          </a:stretch>
        </p:blipFill>
        <p:spPr>
          <a:xfrm>
            <a:off x="698475" y="723475"/>
            <a:ext cx="6470426" cy="818875"/>
          </a:xfrm>
          <a:prstGeom prst="rect">
            <a:avLst/>
          </a:prstGeom>
          <a:noFill/>
          <a:ln>
            <a:noFill/>
          </a:ln>
        </p:spPr>
      </p:pic>
      <p:pic>
        <p:nvPicPr>
          <p:cNvPr id="1109" name="Google Shape;1109;p104"/>
          <p:cNvPicPr preferRelativeResize="0"/>
          <p:nvPr/>
        </p:nvPicPr>
        <p:blipFill>
          <a:blip r:embed="rId6">
            <a:alphaModFix/>
          </a:blip>
          <a:stretch>
            <a:fillRect/>
          </a:stretch>
        </p:blipFill>
        <p:spPr>
          <a:xfrm>
            <a:off x="698475" y="1558687"/>
            <a:ext cx="5403676" cy="30294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105"/>
          <p:cNvPicPr preferRelativeResize="0"/>
          <p:nvPr/>
        </p:nvPicPr>
        <p:blipFill rotWithShape="1">
          <a:blip r:embed="rId3">
            <a:alphaModFix/>
          </a:blip>
          <a:srcRect b="0" l="0" r="0" t="1487"/>
          <a:stretch/>
        </p:blipFill>
        <p:spPr>
          <a:xfrm>
            <a:off x="656025" y="733150"/>
            <a:ext cx="5499199" cy="3808799"/>
          </a:xfrm>
          <a:prstGeom prst="rect">
            <a:avLst/>
          </a:prstGeom>
          <a:noFill/>
          <a:ln>
            <a:noFill/>
          </a:ln>
        </p:spPr>
      </p:pic>
      <p:cxnSp>
        <p:nvCxnSpPr>
          <p:cNvPr id="1115" name="Google Shape;1115;p10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16" name="Google Shape;1116;p10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17" name="Google Shape;1117;p105"/>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1118" name="Google Shape;1118;p105"/>
          <p:cNvSpPr txBox="1"/>
          <p:nvPr/>
        </p:nvSpPr>
        <p:spPr>
          <a:xfrm>
            <a:off x="656025" y="275925"/>
            <a:ext cx="733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 (time series problems)</a:t>
            </a:r>
            <a:endParaRPr sz="2000">
              <a:latin typeface="Open Sans"/>
              <a:ea typeface="Open Sans"/>
              <a:cs typeface="Open Sans"/>
              <a:sym typeface="Open Sans"/>
            </a:endParaRPr>
          </a:p>
        </p:txBody>
      </p:sp>
      <p:sp>
        <p:nvSpPr>
          <p:cNvPr id="1119" name="Google Shape;1119;p105"/>
          <p:cNvSpPr txBox="1"/>
          <p:nvPr/>
        </p:nvSpPr>
        <p:spPr>
          <a:xfrm>
            <a:off x="6678775" y="4636375"/>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Neptune.ai blog</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cxnSp>
        <p:nvCxnSpPr>
          <p:cNvPr id="1124" name="Google Shape;1124;p10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25" name="Google Shape;1125;p10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26" name="Google Shape;1126;p106"/>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27" name="Google Shape;1127;p10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Cross-validation </a:t>
            </a:r>
            <a:r>
              <a:rPr lang="pl" sz="2000">
                <a:latin typeface="Open Sans"/>
                <a:ea typeface="Open Sans"/>
                <a:cs typeface="Open Sans"/>
                <a:sym typeface="Open Sans"/>
              </a:rPr>
              <a:t>- different types (Nested CV)</a:t>
            </a:r>
            <a:endParaRPr sz="2000">
              <a:latin typeface="Open Sans"/>
              <a:ea typeface="Open Sans"/>
              <a:cs typeface="Open Sans"/>
              <a:sym typeface="Open Sans"/>
            </a:endParaRPr>
          </a:p>
        </p:txBody>
      </p:sp>
      <p:sp>
        <p:nvSpPr>
          <p:cNvPr id="1128" name="Google Shape;1128;p106"/>
          <p:cNvSpPr txBox="1"/>
          <p:nvPr/>
        </p:nvSpPr>
        <p:spPr>
          <a:xfrm>
            <a:off x="6954800" y="4294500"/>
            <a:ext cx="15666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ML from scratch</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129" name="Google Shape;1129;p106"/>
          <p:cNvPicPr preferRelativeResize="0"/>
          <p:nvPr/>
        </p:nvPicPr>
        <p:blipFill>
          <a:blip r:embed="rId5">
            <a:alphaModFix/>
          </a:blip>
          <a:stretch>
            <a:fillRect/>
          </a:stretch>
        </p:blipFill>
        <p:spPr>
          <a:xfrm>
            <a:off x="223875" y="2012075"/>
            <a:ext cx="4641876" cy="2552724"/>
          </a:xfrm>
          <a:prstGeom prst="rect">
            <a:avLst/>
          </a:prstGeom>
          <a:noFill/>
          <a:ln>
            <a:noFill/>
          </a:ln>
        </p:spPr>
      </p:pic>
      <p:sp>
        <p:nvSpPr>
          <p:cNvPr id="1130" name="Google Shape;1130;p106"/>
          <p:cNvSpPr txBox="1"/>
          <p:nvPr/>
        </p:nvSpPr>
        <p:spPr>
          <a:xfrm>
            <a:off x="656025" y="676250"/>
            <a:ext cx="7830000" cy="2085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900">
                <a:latin typeface="Open Sans"/>
                <a:ea typeface="Open Sans"/>
                <a:cs typeface="Open Sans"/>
                <a:sym typeface="Open Sans"/>
              </a:rPr>
              <a:t>Nested Cross-validation is an extension of the above CVs, but it fixes one of the problems that we have with normal cross-validation. In normal cross-validation you only have a training and testing set, which you find the best hyperparameters for. This may cause information leakage and significant bias. You would not want to estimate the error of your model, on the same set of training and testing data, that you found the best hyperparameters for. As the image below suggests, we have two loops. The inner loop is basically normal cross-validation with a search function, e.g. random search or grid search. Though the outer loop only supplies the inner loop with the training dataset, and the test dataset in the outer loop is held back.</a:t>
            </a:r>
            <a:endParaRPr sz="900">
              <a:latin typeface="Open Sans"/>
              <a:ea typeface="Open Sans"/>
              <a:cs typeface="Open Sans"/>
              <a:sym typeface="Open Sans"/>
            </a:endParaRPr>
          </a:p>
          <a:p>
            <a:pPr indent="0" lvl="0" marL="0" rtl="0" algn="just">
              <a:lnSpc>
                <a:spcPct val="150000"/>
              </a:lnSpc>
              <a:spcBef>
                <a:spcPts val="3900"/>
              </a:spcBef>
              <a:spcAft>
                <a:spcPts val="3900"/>
              </a:spcAft>
              <a:buNone/>
            </a:pPr>
            <a:r>
              <a:t/>
            </a:r>
            <a:endParaRPr sz="1000">
              <a:latin typeface="Open Sans"/>
              <a:ea typeface="Open Sans"/>
              <a:cs typeface="Open Sans"/>
              <a:sym typeface="Open Sans"/>
            </a:endParaRPr>
          </a:p>
        </p:txBody>
      </p:sp>
      <p:pic>
        <p:nvPicPr>
          <p:cNvPr id="1131" name="Google Shape;1131;p106"/>
          <p:cNvPicPr preferRelativeResize="0"/>
          <p:nvPr/>
        </p:nvPicPr>
        <p:blipFill>
          <a:blip r:embed="rId6">
            <a:alphaModFix/>
          </a:blip>
          <a:stretch>
            <a:fillRect/>
          </a:stretch>
        </p:blipFill>
        <p:spPr>
          <a:xfrm>
            <a:off x="4944200" y="2012075"/>
            <a:ext cx="4010200" cy="22824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cxnSp>
        <p:nvCxnSpPr>
          <p:cNvPr id="1136" name="Google Shape;1136;p10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37" name="Google Shape;1137;p10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38" name="Google Shape;1138;p10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39" name="Google Shape;1139;p107"/>
          <p:cNvSpPr txBox="1"/>
          <p:nvPr/>
        </p:nvSpPr>
        <p:spPr>
          <a:xfrm>
            <a:off x="656025" y="718700"/>
            <a:ext cx="7830000" cy="160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pl" sz="1200">
                <a:latin typeface="Open Sans"/>
                <a:ea typeface="Open Sans"/>
                <a:cs typeface="Open Sans"/>
                <a:sym typeface="Open Sans"/>
              </a:rPr>
              <a:t>We use a </a:t>
            </a:r>
            <a:r>
              <a:rPr lang="pl" sz="1200" u="sng">
                <a:solidFill>
                  <a:schemeClr val="hlink"/>
                </a:solidFill>
                <a:latin typeface="Open Sans"/>
                <a:ea typeface="Open Sans"/>
                <a:cs typeface="Open Sans"/>
                <a:sym typeface="Open Sans"/>
                <a:hlinkClick r:id="rId4"/>
              </a:rPr>
              <a:t>Machine Learning University (MLU)-Explain</a:t>
            </a:r>
            <a:r>
              <a:rPr lang="pl" sz="1200">
                <a:latin typeface="Open Sans"/>
                <a:ea typeface="Open Sans"/>
                <a:cs typeface="Open Sans"/>
                <a:sym typeface="Open Sans"/>
              </a:rPr>
              <a:t> course created by Amazon to present the concept of cross-validation. The course is made available under the </a:t>
            </a:r>
            <a:r>
              <a:rPr i="1" lang="pl" sz="1200">
                <a:latin typeface="Open Sans"/>
                <a:ea typeface="Open Sans"/>
                <a:cs typeface="Open Sans"/>
                <a:sym typeface="Open Sans"/>
              </a:rPr>
              <a:t>Attribution-ShareAlike 4.0 International licence (CC BY-SA 4.0)</a:t>
            </a:r>
            <a:r>
              <a:rPr lang="pl" sz="1200">
                <a:latin typeface="Open Sans"/>
                <a:ea typeface="Open Sans"/>
                <a:cs typeface="Open Sans"/>
                <a:sym typeface="Open Sans"/>
              </a:rPr>
              <a:t>. Thanks to numerous visualisations, the course allows many theoretical concepts to be discussed very quickly.</a:t>
            </a:r>
            <a:endParaRPr sz="1200">
              <a:latin typeface="Open Sans"/>
              <a:ea typeface="Open Sans"/>
              <a:cs typeface="Open Sans"/>
              <a:sym typeface="Open Sans"/>
            </a:endParaRPr>
          </a:p>
          <a:p>
            <a:pPr indent="0" lvl="0" marL="0" rtl="0" algn="ctr">
              <a:lnSpc>
                <a:spcPct val="150000"/>
              </a:lnSpc>
              <a:spcBef>
                <a:spcPts val="1000"/>
              </a:spcBef>
              <a:spcAft>
                <a:spcPts val="800"/>
              </a:spcAft>
              <a:buNone/>
            </a:pPr>
            <a:r>
              <a:rPr lang="pl" sz="1200">
                <a:latin typeface="Open Sans"/>
                <a:ea typeface="Open Sans"/>
                <a:cs typeface="Open Sans"/>
                <a:sym typeface="Open Sans"/>
              </a:rPr>
              <a:t>Cross Validation by </a:t>
            </a:r>
            <a:r>
              <a:rPr lang="pl" sz="1200" u="sng">
                <a:solidFill>
                  <a:schemeClr val="hlink"/>
                </a:solidFill>
                <a:latin typeface="Open Sans"/>
                <a:ea typeface="Open Sans"/>
                <a:cs typeface="Open Sans"/>
                <a:sym typeface="Open Sans"/>
                <a:hlinkClick r:id="rId5"/>
              </a:rPr>
              <a:t>MLU-EXPLAIN</a:t>
            </a:r>
            <a:endParaRPr sz="1200">
              <a:latin typeface="Open Sans"/>
              <a:ea typeface="Open Sans"/>
              <a:cs typeface="Open Sans"/>
              <a:sym typeface="Open Sans"/>
            </a:endParaRPr>
          </a:p>
        </p:txBody>
      </p:sp>
      <p:sp>
        <p:nvSpPr>
          <p:cNvPr id="1140" name="Google Shape;1140;p107"/>
          <p:cNvSpPr txBox="1"/>
          <p:nvPr/>
        </p:nvSpPr>
        <p:spPr>
          <a:xfrm>
            <a:off x="656025" y="275925"/>
            <a:ext cx="776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Cross Validation </a:t>
            </a:r>
            <a:r>
              <a:rPr lang="pl" sz="2000">
                <a:latin typeface="Open Sans"/>
                <a:ea typeface="Open Sans"/>
                <a:cs typeface="Open Sans"/>
                <a:sym typeface="Open Sans"/>
              </a:rPr>
              <a:t>- external materials </a:t>
            </a:r>
            <a:endParaRPr sz="2000">
              <a:latin typeface="Open Sans"/>
              <a:ea typeface="Open Sans"/>
              <a:cs typeface="Open Sans"/>
              <a:sym typeface="Open Sans"/>
            </a:endParaRPr>
          </a:p>
        </p:txBody>
      </p:sp>
      <p:pic>
        <p:nvPicPr>
          <p:cNvPr id="1141" name="Google Shape;1141;p107"/>
          <p:cNvPicPr preferRelativeResize="0"/>
          <p:nvPr/>
        </p:nvPicPr>
        <p:blipFill>
          <a:blip r:embed="rId6">
            <a:alphaModFix/>
          </a:blip>
          <a:stretch>
            <a:fillRect/>
          </a:stretch>
        </p:blipFill>
        <p:spPr>
          <a:xfrm>
            <a:off x="2218825" y="2242675"/>
            <a:ext cx="4704388" cy="22568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cxnSp>
        <p:nvCxnSpPr>
          <p:cNvPr id="1146" name="Google Shape;1146;p10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47" name="Google Shape;1147;p10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48" name="Google Shape;1148;p10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49" name="Google Shape;1149;p108"/>
          <p:cNvSpPr txBox="1"/>
          <p:nvPr/>
        </p:nvSpPr>
        <p:spPr>
          <a:xfrm>
            <a:off x="850500" y="2156100"/>
            <a:ext cx="74430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l" sz="2200">
                <a:latin typeface="Open Sans"/>
                <a:ea typeface="Open Sans"/>
                <a:cs typeface="Open Sans"/>
                <a:sym typeface="Open Sans"/>
              </a:rPr>
              <a:t>Chapter 3</a:t>
            </a:r>
            <a:endParaRPr b="1" sz="2200">
              <a:latin typeface="Open Sans"/>
              <a:ea typeface="Open Sans"/>
              <a:cs typeface="Open Sans"/>
              <a:sym typeface="Open Sans"/>
            </a:endParaRPr>
          </a:p>
          <a:p>
            <a:pPr indent="0" lvl="0" marL="0" rtl="0" algn="ctr">
              <a:spcBef>
                <a:spcPts val="0"/>
              </a:spcBef>
              <a:spcAft>
                <a:spcPts val="0"/>
              </a:spcAft>
              <a:buNone/>
            </a:pPr>
            <a:r>
              <a:rPr lang="pl" sz="2000">
                <a:latin typeface="Open Sans"/>
                <a:ea typeface="Open Sans"/>
                <a:cs typeface="Open Sans"/>
                <a:sym typeface="Open Sans"/>
              </a:rPr>
              <a:t>Basic Supervised Learning models</a:t>
            </a:r>
            <a:endParaRPr sz="2000">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cxnSp>
        <p:nvCxnSpPr>
          <p:cNvPr id="1154" name="Google Shape;1154;p10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55" name="Google Shape;1155;p10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56" name="Google Shape;1156;p10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57" name="Google Shape;1157;p109"/>
          <p:cNvSpPr txBox="1"/>
          <p:nvPr/>
        </p:nvSpPr>
        <p:spPr>
          <a:xfrm>
            <a:off x="656025" y="275925"/>
            <a:ext cx="633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158" name="Google Shape;1158;p109"/>
          <p:cNvSpPr txBox="1"/>
          <p:nvPr/>
        </p:nvSpPr>
        <p:spPr>
          <a:xfrm>
            <a:off x="656025" y="697475"/>
            <a:ext cx="7830000" cy="5505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The K-nearest neighbours (KNN) algorithm is a basic and probably the simplest supervised machine learning algorithm for both classification and regression problems. Behind this algorithm is the following idea of locality: </a:t>
            </a:r>
            <a:r>
              <a:rPr b="1" lang="pl" sz="1200">
                <a:latin typeface="Open Sans"/>
                <a:ea typeface="Open Sans"/>
                <a:cs typeface="Open Sans"/>
                <a:sym typeface="Open Sans"/>
              </a:rPr>
              <a:t>the best prediction for a certain observation is the known target value (label) for the observation from the training set that is most similar to the observation for which we are predicting</a:t>
            </a:r>
            <a:r>
              <a:rPr lang="pl" sz="1200">
                <a:latin typeface="Open Sans"/>
                <a:ea typeface="Open Sans"/>
                <a:cs typeface="Open Sans"/>
                <a:sym typeface="Open Sans"/>
              </a:rPr>
              <a:t>. </a:t>
            </a:r>
            <a:endParaRPr sz="1200">
              <a:latin typeface="Open Sans"/>
              <a:ea typeface="Open Sans"/>
              <a:cs typeface="Open Sans"/>
              <a:sym typeface="Open Sans"/>
            </a:endParaRPr>
          </a:p>
          <a:p>
            <a:pPr indent="0" lvl="0" marL="0" rtl="0" algn="just">
              <a:lnSpc>
                <a:spcPct val="150000"/>
              </a:lnSpc>
              <a:spcBef>
                <a:spcPts val="1000"/>
              </a:spcBef>
              <a:spcAft>
                <a:spcPts val="0"/>
              </a:spcAft>
              <a:buNone/>
            </a:pPr>
            <a:r>
              <a:rPr lang="pl" sz="1200">
                <a:latin typeface="Open Sans"/>
                <a:ea typeface="Open Sans"/>
                <a:cs typeface="Open Sans"/>
                <a:sym typeface="Open Sans"/>
              </a:rPr>
              <a:t>The KNN algorithm belongs to the following group of methods, it is: </a:t>
            </a:r>
            <a:r>
              <a:rPr b="1" lang="pl" sz="1200">
                <a:latin typeface="Open Sans"/>
                <a:ea typeface="Open Sans"/>
                <a:cs typeface="Open Sans"/>
                <a:sym typeface="Open Sans"/>
              </a:rPr>
              <a:t>non-parametric</a:t>
            </a:r>
            <a:r>
              <a:rPr lang="pl" sz="1200">
                <a:latin typeface="Open Sans"/>
                <a:ea typeface="Open Sans"/>
                <a:cs typeface="Open Sans"/>
                <a:sym typeface="Open Sans"/>
              </a:rPr>
              <a:t> (it does not require the assumption of a sample distribution) and </a:t>
            </a:r>
            <a:r>
              <a:rPr b="1" lang="pl" sz="1200">
                <a:latin typeface="Open Sans"/>
                <a:ea typeface="Open Sans"/>
                <a:cs typeface="Open Sans"/>
                <a:sym typeface="Open Sans"/>
              </a:rPr>
              <a:t>instance-based</a:t>
            </a:r>
            <a:r>
              <a:rPr lang="pl" sz="1200">
                <a:latin typeface="Open Sans"/>
                <a:ea typeface="Open Sans"/>
                <a:cs typeface="Open Sans"/>
                <a:sym typeface="Open Sans"/>
              </a:rPr>
              <a:t> (it does not carry out the learning process directly - it remembers the training set and creates predictions on the basis of it on an ongoing basis). The model does not generate computational costs at the time of learning, while the entire computational cost lies on the side of making the prediction (</a:t>
            </a:r>
            <a:r>
              <a:rPr b="1" lang="pl" sz="1200">
                <a:latin typeface="Open Sans"/>
                <a:ea typeface="Open Sans"/>
                <a:cs typeface="Open Sans"/>
                <a:sym typeface="Open Sans"/>
              </a:rPr>
              <a:t>lazy learning</a:t>
            </a:r>
            <a:r>
              <a:rPr lang="pl" sz="1200">
                <a:latin typeface="Open Sans"/>
                <a:ea typeface="Open Sans"/>
                <a:cs typeface="Open Sans"/>
                <a:sym typeface="Open Sans"/>
              </a:rPr>
              <a:t>). </a:t>
            </a:r>
            <a:endParaRPr sz="1200">
              <a:latin typeface="Open Sans"/>
              <a:ea typeface="Open Sans"/>
              <a:cs typeface="Open Sans"/>
              <a:sym typeface="Open Sans"/>
            </a:endParaRPr>
          </a:p>
          <a:p>
            <a:pPr indent="0" lvl="0" marL="0" rtl="0" algn="just">
              <a:lnSpc>
                <a:spcPct val="150000"/>
              </a:lnSpc>
              <a:spcBef>
                <a:spcPts val="1000"/>
              </a:spcBef>
              <a:spcAft>
                <a:spcPts val="0"/>
              </a:spcAft>
              <a:buNone/>
            </a:pPr>
            <a:r>
              <a:rPr lang="pl" sz="1200">
                <a:latin typeface="Open Sans"/>
                <a:ea typeface="Open Sans"/>
                <a:cs typeface="Open Sans"/>
                <a:sym typeface="Open Sans"/>
              </a:rPr>
              <a:t>The regression version differs little from the classification approach. In the classification approach we use an algorithm to </a:t>
            </a:r>
            <a:r>
              <a:rPr b="1" lang="pl" sz="1200">
                <a:latin typeface="Open Sans"/>
                <a:ea typeface="Open Sans"/>
                <a:cs typeface="Open Sans"/>
                <a:sym typeface="Open Sans"/>
              </a:rPr>
              <a:t>vote </a:t>
            </a:r>
            <a:r>
              <a:rPr lang="pl" sz="1200">
                <a:latin typeface="Open Sans"/>
                <a:ea typeface="Open Sans"/>
                <a:cs typeface="Open Sans"/>
                <a:sym typeface="Open Sans"/>
              </a:rPr>
              <a:t>for the most popular class of neighbours, while in the regression problem we use a technique to </a:t>
            </a:r>
            <a:r>
              <a:rPr b="1" lang="pl" sz="1200">
                <a:latin typeface="Open Sans"/>
                <a:ea typeface="Open Sans"/>
                <a:cs typeface="Open Sans"/>
                <a:sym typeface="Open Sans"/>
              </a:rPr>
              <a:t>average </a:t>
            </a:r>
            <a:r>
              <a:rPr lang="pl" sz="1200">
                <a:latin typeface="Open Sans"/>
                <a:ea typeface="Open Sans"/>
                <a:cs typeface="Open Sans"/>
                <a:sym typeface="Open Sans"/>
              </a:rPr>
              <a:t>the values of the target variable across neighbours.</a:t>
            </a:r>
            <a:endParaRPr sz="1200">
              <a:latin typeface="Open Sans"/>
              <a:ea typeface="Open Sans"/>
              <a:cs typeface="Open Sans"/>
              <a:sym typeface="Open Sans"/>
            </a:endParaRPr>
          </a:p>
          <a:p>
            <a:pPr indent="0" lvl="0" marL="0" rtl="0" algn="just">
              <a:lnSpc>
                <a:spcPct val="150000"/>
              </a:lnSpc>
              <a:spcBef>
                <a:spcPts val="3900"/>
              </a:spcBef>
              <a:spcAft>
                <a:spcPts val="0"/>
              </a:spcAft>
              <a:buNone/>
            </a:pPr>
            <a:r>
              <a:t/>
            </a:r>
            <a:endParaRPr sz="1200">
              <a:latin typeface="Open Sans"/>
              <a:ea typeface="Open Sans"/>
              <a:cs typeface="Open Sans"/>
              <a:sym typeface="Open Sans"/>
            </a:endParaRPr>
          </a:p>
          <a:p>
            <a:pPr indent="0" lvl="0" marL="0" rtl="0" algn="just">
              <a:lnSpc>
                <a:spcPct val="150000"/>
              </a:lnSpc>
              <a:spcBef>
                <a:spcPts val="3900"/>
              </a:spcBef>
              <a:spcAft>
                <a:spcPts val="3900"/>
              </a:spcAft>
              <a:buNone/>
            </a:pPr>
            <a:r>
              <a:t/>
            </a:r>
            <a:endParaRPr sz="1200">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cxnSp>
        <p:nvCxnSpPr>
          <p:cNvPr id="1163" name="Google Shape;1163;p11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64" name="Google Shape;1164;p11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65" name="Google Shape;1165;p11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66" name="Google Shape;1166;p110"/>
          <p:cNvSpPr txBox="1"/>
          <p:nvPr/>
        </p:nvSpPr>
        <p:spPr>
          <a:xfrm>
            <a:off x="656025" y="275925"/>
            <a:ext cx="83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general idea and formal algorithm (classification case)</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167" name="Google Shape;1167;p110"/>
          <p:cNvSpPr txBox="1"/>
          <p:nvPr/>
        </p:nvSpPr>
        <p:spPr>
          <a:xfrm>
            <a:off x="2479425" y="4604450"/>
            <a:ext cx="6006600" cy="531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Intel Course: Introduction to Machine Learning</a:t>
            </a:r>
            <a:r>
              <a:rPr lang="pl" sz="900">
                <a:latin typeface="Open Sans"/>
                <a:ea typeface="Open Sans"/>
                <a:cs typeface="Open Sans"/>
                <a:sym typeface="Open Sans"/>
              </a:rPr>
              <a:t>, </a:t>
            </a:r>
            <a:endParaRPr sz="900">
              <a:latin typeface="Open Sans"/>
              <a:ea typeface="Open Sans"/>
              <a:cs typeface="Open Sans"/>
              <a:sym typeface="Open Sans"/>
            </a:endParaRPr>
          </a:p>
          <a:p>
            <a:pPr indent="0" lvl="0" marL="0" rtl="0" algn="just">
              <a:lnSpc>
                <a:spcPct val="150000"/>
              </a:lnSpc>
              <a:spcBef>
                <a:spcPts val="0"/>
              </a:spcBef>
              <a:spcAft>
                <a:spcPts val="0"/>
              </a:spcAft>
              <a:buNone/>
            </a:pPr>
            <a:r>
              <a:rPr lang="pl" sz="900" u="sng">
                <a:solidFill>
                  <a:schemeClr val="hlink"/>
                </a:solidFill>
                <a:latin typeface="Open Sans"/>
                <a:ea typeface="Open Sans"/>
                <a:cs typeface="Open Sans"/>
                <a:sym typeface="Open Sans"/>
                <a:hlinkClick r:id="rId5"/>
              </a:rPr>
              <a:t>Application of K-Nearest Neighbor (KNN) Approach for Predicting Economic Events: Theoretical Background</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168" name="Google Shape;1168;p110"/>
          <p:cNvPicPr preferRelativeResize="0"/>
          <p:nvPr/>
        </p:nvPicPr>
        <p:blipFill>
          <a:blip r:embed="rId6">
            <a:alphaModFix/>
          </a:blip>
          <a:stretch>
            <a:fillRect/>
          </a:stretch>
        </p:blipFill>
        <p:spPr>
          <a:xfrm>
            <a:off x="31600" y="1027275"/>
            <a:ext cx="3013199" cy="1469020"/>
          </a:xfrm>
          <a:prstGeom prst="rect">
            <a:avLst/>
          </a:prstGeom>
          <a:noFill/>
          <a:ln>
            <a:noFill/>
          </a:ln>
        </p:spPr>
      </p:pic>
      <p:pic>
        <p:nvPicPr>
          <p:cNvPr id="1169" name="Google Shape;1169;p110"/>
          <p:cNvPicPr preferRelativeResize="0"/>
          <p:nvPr/>
        </p:nvPicPr>
        <p:blipFill>
          <a:blip r:embed="rId7">
            <a:alphaModFix/>
          </a:blip>
          <a:stretch>
            <a:fillRect/>
          </a:stretch>
        </p:blipFill>
        <p:spPr>
          <a:xfrm>
            <a:off x="3065024" y="791238"/>
            <a:ext cx="3011999" cy="1682075"/>
          </a:xfrm>
          <a:prstGeom prst="rect">
            <a:avLst/>
          </a:prstGeom>
          <a:noFill/>
          <a:ln>
            <a:noFill/>
          </a:ln>
        </p:spPr>
      </p:pic>
      <p:pic>
        <p:nvPicPr>
          <p:cNvPr id="1170" name="Google Shape;1170;p110"/>
          <p:cNvPicPr preferRelativeResize="0"/>
          <p:nvPr/>
        </p:nvPicPr>
        <p:blipFill>
          <a:blip r:embed="rId8">
            <a:alphaModFix/>
          </a:blip>
          <a:stretch>
            <a:fillRect/>
          </a:stretch>
        </p:blipFill>
        <p:spPr>
          <a:xfrm>
            <a:off x="6036026" y="775375"/>
            <a:ext cx="3013199" cy="1619595"/>
          </a:xfrm>
          <a:prstGeom prst="rect">
            <a:avLst/>
          </a:prstGeom>
          <a:noFill/>
          <a:ln>
            <a:noFill/>
          </a:ln>
        </p:spPr>
      </p:pic>
      <p:pic>
        <p:nvPicPr>
          <p:cNvPr id="1171" name="Google Shape;1171;p110"/>
          <p:cNvPicPr preferRelativeResize="0"/>
          <p:nvPr/>
        </p:nvPicPr>
        <p:blipFill rotWithShape="1">
          <a:blip r:embed="rId9">
            <a:alphaModFix/>
          </a:blip>
          <a:srcRect b="1970" l="0" r="0" t="0"/>
          <a:stretch/>
        </p:blipFill>
        <p:spPr>
          <a:xfrm>
            <a:off x="31600" y="2770038"/>
            <a:ext cx="3013200" cy="1537699"/>
          </a:xfrm>
          <a:prstGeom prst="rect">
            <a:avLst/>
          </a:prstGeom>
          <a:noFill/>
          <a:ln>
            <a:noFill/>
          </a:ln>
        </p:spPr>
      </p:pic>
      <p:pic>
        <p:nvPicPr>
          <p:cNvPr id="1172" name="Google Shape;1172;p110"/>
          <p:cNvPicPr preferRelativeResize="0"/>
          <p:nvPr/>
        </p:nvPicPr>
        <p:blipFill>
          <a:blip r:embed="rId10">
            <a:alphaModFix/>
          </a:blip>
          <a:stretch>
            <a:fillRect/>
          </a:stretch>
        </p:blipFill>
        <p:spPr>
          <a:xfrm>
            <a:off x="3022825" y="2711413"/>
            <a:ext cx="3013200" cy="1579242"/>
          </a:xfrm>
          <a:prstGeom prst="rect">
            <a:avLst/>
          </a:prstGeom>
          <a:noFill/>
          <a:ln>
            <a:noFill/>
          </a:ln>
        </p:spPr>
      </p:pic>
      <p:grpSp>
        <p:nvGrpSpPr>
          <p:cNvPr id="1173" name="Google Shape;1173;p110"/>
          <p:cNvGrpSpPr/>
          <p:nvPr/>
        </p:nvGrpSpPr>
        <p:grpSpPr>
          <a:xfrm>
            <a:off x="6077025" y="2571750"/>
            <a:ext cx="2918401" cy="1907563"/>
            <a:chOff x="6077025" y="2571750"/>
            <a:chExt cx="2918401" cy="1907563"/>
          </a:xfrm>
        </p:grpSpPr>
        <p:pic>
          <p:nvPicPr>
            <p:cNvPr id="1174" name="Google Shape;1174;p110"/>
            <p:cNvPicPr preferRelativeResize="0"/>
            <p:nvPr/>
          </p:nvPicPr>
          <p:blipFill rotWithShape="1">
            <a:blip r:embed="rId11">
              <a:alphaModFix/>
            </a:blip>
            <a:srcRect b="7910" l="0" r="0" t="0"/>
            <a:stretch/>
          </p:blipFill>
          <p:spPr>
            <a:xfrm>
              <a:off x="6152113" y="2859713"/>
              <a:ext cx="2843314" cy="1619600"/>
            </a:xfrm>
            <a:prstGeom prst="rect">
              <a:avLst/>
            </a:prstGeom>
            <a:noFill/>
            <a:ln>
              <a:noFill/>
            </a:ln>
          </p:spPr>
        </p:pic>
        <p:sp>
          <p:nvSpPr>
            <p:cNvPr id="1175" name="Google Shape;1175;p110"/>
            <p:cNvSpPr txBox="1"/>
            <p:nvPr/>
          </p:nvSpPr>
          <p:spPr>
            <a:xfrm>
              <a:off x="6077025" y="2571750"/>
              <a:ext cx="252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200">
                  <a:latin typeface="Open Sans"/>
                  <a:ea typeface="Open Sans"/>
                  <a:cs typeface="Open Sans"/>
                  <a:sym typeface="Open Sans"/>
                </a:rPr>
                <a:t>KNN classification algorithm:</a:t>
              </a:r>
              <a:endParaRPr b="1" sz="12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cxnSp>
        <p:nvCxnSpPr>
          <p:cNvPr id="1180" name="Google Shape;1180;p11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81" name="Google Shape;1181;p11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182" name="Google Shape;1182;p11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183" name="Google Shape;1183;p111"/>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key hyperparameters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184" name="Google Shape;1184;p111"/>
          <p:cNvSpPr txBox="1"/>
          <p:nvPr/>
        </p:nvSpPr>
        <p:spPr>
          <a:xfrm>
            <a:off x="657000" y="747000"/>
            <a:ext cx="7830000" cy="1116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The three key </a:t>
            </a:r>
            <a:r>
              <a:rPr b="1" lang="pl" sz="1100">
                <a:latin typeface="Open Sans"/>
                <a:ea typeface="Open Sans"/>
                <a:cs typeface="Open Sans"/>
                <a:sym typeface="Open Sans"/>
              </a:rPr>
              <a:t>hyperparameters </a:t>
            </a:r>
            <a:r>
              <a:rPr lang="pl" sz="1100">
                <a:latin typeface="Open Sans"/>
                <a:ea typeface="Open Sans"/>
                <a:cs typeface="Open Sans"/>
                <a:sym typeface="Open Sans"/>
              </a:rPr>
              <a:t>for the KNN model are: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distance metric</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number of k neighbours</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weights of the individual neighbours.</a:t>
            </a:r>
            <a:endParaRPr sz="1200">
              <a:latin typeface="Open Sans"/>
              <a:ea typeface="Open Sans"/>
              <a:cs typeface="Open Sans"/>
              <a:sym typeface="Open Sans"/>
            </a:endParaRPr>
          </a:p>
        </p:txBody>
      </p:sp>
      <p:grpSp>
        <p:nvGrpSpPr>
          <p:cNvPr id="1185" name="Google Shape;1185;p111"/>
          <p:cNvGrpSpPr/>
          <p:nvPr/>
        </p:nvGrpSpPr>
        <p:grpSpPr>
          <a:xfrm>
            <a:off x="5877962" y="1877538"/>
            <a:ext cx="2781788" cy="2712387"/>
            <a:chOff x="5863812" y="1756500"/>
            <a:chExt cx="2781788" cy="2712387"/>
          </a:xfrm>
        </p:grpSpPr>
        <p:pic>
          <p:nvPicPr>
            <p:cNvPr id="1186" name="Google Shape;1186;p111"/>
            <p:cNvPicPr preferRelativeResize="0"/>
            <p:nvPr/>
          </p:nvPicPr>
          <p:blipFill>
            <a:blip r:embed="rId4">
              <a:alphaModFix/>
            </a:blip>
            <a:stretch>
              <a:fillRect/>
            </a:stretch>
          </p:blipFill>
          <p:spPr>
            <a:xfrm>
              <a:off x="6903825" y="1756500"/>
              <a:ext cx="1391350" cy="1281529"/>
            </a:xfrm>
            <a:prstGeom prst="rect">
              <a:avLst/>
            </a:prstGeom>
            <a:noFill/>
            <a:ln>
              <a:noFill/>
            </a:ln>
          </p:spPr>
        </p:pic>
        <p:pic>
          <p:nvPicPr>
            <p:cNvPr id="1187" name="Google Shape;1187;p111"/>
            <p:cNvPicPr preferRelativeResize="0"/>
            <p:nvPr/>
          </p:nvPicPr>
          <p:blipFill rotWithShape="1">
            <a:blip r:embed="rId5">
              <a:alphaModFix/>
            </a:blip>
            <a:srcRect b="0" l="0" r="-2595" t="0"/>
            <a:stretch/>
          </p:blipFill>
          <p:spPr>
            <a:xfrm>
              <a:off x="7293775" y="3178913"/>
              <a:ext cx="1351825" cy="1228050"/>
            </a:xfrm>
            <a:prstGeom prst="rect">
              <a:avLst/>
            </a:prstGeom>
            <a:noFill/>
            <a:ln>
              <a:noFill/>
            </a:ln>
          </p:spPr>
        </p:pic>
        <p:pic>
          <p:nvPicPr>
            <p:cNvPr id="1188" name="Google Shape;1188;p111"/>
            <p:cNvPicPr preferRelativeResize="0"/>
            <p:nvPr/>
          </p:nvPicPr>
          <p:blipFill>
            <a:blip r:embed="rId6">
              <a:alphaModFix/>
            </a:blip>
            <a:stretch>
              <a:fillRect/>
            </a:stretch>
          </p:blipFill>
          <p:spPr>
            <a:xfrm>
              <a:off x="5863812" y="3116988"/>
              <a:ext cx="1168725" cy="1351900"/>
            </a:xfrm>
            <a:prstGeom prst="rect">
              <a:avLst/>
            </a:prstGeom>
            <a:noFill/>
            <a:ln>
              <a:noFill/>
            </a:ln>
          </p:spPr>
        </p:pic>
      </p:grpSp>
      <p:grpSp>
        <p:nvGrpSpPr>
          <p:cNvPr id="1189" name="Google Shape;1189;p111"/>
          <p:cNvGrpSpPr/>
          <p:nvPr/>
        </p:nvGrpSpPr>
        <p:grpSpPr>
          <a:xfrm>
            <a:off x="608475" y="1942975"/>
            <a:ext cx="6217500" cy="2661473"/>
            <a:chOff x="608475" y="1942975"/>
            <a:chExt cx="6217500" cy="2661473"/>
          </a:xfrm>
        </p:grpSpPr>
        <p:sp>
          <p:nvSpPr>
            <p:cNvPr id="1190" name="Google Shape;1190;p111"/>
            <p:cNvSpPr txBox="1"/>
            <p:nvPr/>
          </p:nvSpPr>
          <p:spPr>
            <a:xfrm>
              <a:off x="608475" y="1942975"/>
              <a:ext cx="6217500" cy="251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pl" sz="1100">
                  <a:latin typeface="Open Sans"/>
                  <a:ea typeface="Open Sans"/>
                  <a:cs typeface="Open Sans"/>
                  <a:sym typeface="Open Sans"/>
                </a:rPr>
                <a:t>Distance metrics</a:t>
              </a:r>
              <a:r>
                <a:rPr lang="pl" sz="1100">
                  <a:latin typeface="Open Sans"/>
                  <a:ea typeface="Open Sans"/>
                  <a:cs typeface="Open Sans"/>
                  <a:sym typeface="Open Sans"/>
                </a:rPr>
                <a:t> allow us to formally define a measure of similarity between observations. Thanks to them we can determine whether two points lying in a multidimensional space are close to each other. In general, there are many ways to measure the distance between two points (</a:t>
              </a:r>
              <a:r>
                <a:rPr b="1" i="1" lang="pl" sz="1100">
                  <a:latin typeface="Open Sans"/>
                  <a:ea typeface="Open Sans"/>
                  <a:cs typeface="Open Sans"/>
                  <a:sym typeface="Open Sans"/>
                </a:rPr>
                <a:t>X </a:t>
              </a:r>
              <a:r>
                <a:rPr lang="pl" sz="1100">
                  <a:latin typeface="Open Sans"/>
                  <a:ea typeface="Open Sans"/>
                  <a:cs typeface="Open Sans"/>
                  <a:sym typeface="Open Sans"/>
                </a:rPr>
                <a:t>and </a:t>
              </a:r>
              <a:r>
                <a:rPr b="1" i="1" lang="pl" sz="1100">
                  <a:latin typeface="Open Sans"/>
                  <a:ea typeface="Open Sans"/>
                  <a:cs typeface="Open Sans"/>
                  <a:sym typeface="Open Sans"/>
                </a:rPr>
                <a:t>Y</a:t>
              </a:r>
              <a:r>
                <a:rPr lang="pl" sz="1100">
                  <a:latin typeface="Open Sans"/>
                  <a:ea typeface="Open Sans"/>
                  <a:cs typeface="Open Sans"/>
                  <a:sym typeface="Open Sans"/>
                </a:rPr>
                <a:t>) in space. The most popular of these are:</a:t>
              </a:r>
              <a:endParaRPr sz="1100">
                <a:latin typeface="Open Sans"/>
                <a:ea typeface="Open Sans"/>
                <a:cs typeface="Open Sans"/>
                <a:sym typeface="Open Sans"/>
              </a:endParaRPr>
            </a:p>
            <a:p>
              <a:pPr indent="-298450" lvl="0" marL="457200" rtl="0" algn="just">
                <a:lnSpc>
                  <a:spcPct val="150000"/>
                </a:lnSpc>
                <a:spcBef>
                  <a:spcPts val="1000"/>
                </a:spcBef>
                <a:spcAft>
                  <a:spcPts val="0"/>
                </a:spcAft>
                <a:buSzPts val="1100"/>
                <a:buFont typeface="Open Sans"/>
                <a:buChar char="●"/>
              </a:pPr>
              <a:r>
                <a:rPr lang="pl" sz="1100">
                  <a:latin typeface="Open Sans"/>
                  <a:ea typeface="Open Sans"/>
                  <a:cs typeface="Open Sans"/>
                  <a:sym typeface="Open Sans"/>
                </a:rPr>
                <a:t>minkowski p distance: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euclidean distance: minkowski distance with p = 2</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manhattan distance: minkowski distance with p = 1</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chebyshev distance: minkowski distance with p reaching infinity: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pic>
          <p:nvPicPr>
            <p:cNvPr id="1191" name="Google Shape;1191;p111"/>
            <p:cNvPicPr preferRelativeResize="0"/>
            <p:nvPr/>
          </p:nvPicPr>
          <p:blipFill rotWithShape="1">
            <a:blip r:embed="rId7">
              <a:alphaModFix/>
            </a:blip>
            <a:srcRect b="0" l="0" r="2723" t="0"/>
            <a:stretch/>
          </p:blipFill>
          <p:spPr>
            <a:xfrm>
              <a:off x="2635600" y="2981425"/>
              <a:ext cx="1771500" cy="504600"/>
            </a:xfrm>
            <a:prstGeom prst="rect">
              <a:avLst/>
            </a:prstGeom>
            <a:noFill/>
            <a:ln>
              <a:noFill/>
            </a:ln>
          </p:spPr>
        </p:pic>
        <p:pic>
          <p:nvPicPr>
            <p:cNvPr id="1192" name="Google Shape;1192;p111"/>
            <p:cNvPicPr preferRelativeResize="0"/>
            <p:nvPr/>
          </p:nvPicPr>
          <p:blipFill>
            <a:blip r:embed="rId8">
              <a:alphaModFix/>
            </a:blip>
            <a:stretch>
              <a:fillRect/>
            </a:stretch>
          </p:blipFill>
          <p:spPr>
            <a:xfrm>
              <a:off x="1171623" y="4052523"/>
              <a:ext cx="2535655" cy="551925"/>
            </a:xfrm>
            <a:prstGeom prst="rect">
              <a:avLst/>
            </a:prstGeom>
            <a:noFill/>
            <a:ln>
              <a:noFill/>
            </a:ln>
          </p:spPr>
        </p:pic>
      </p:grpSp>
      <p:sp>
        <p:nvSpPr>
          <p:cNvPr id="1193" name="Google Shape;1193;p111"/>
          <p:cNvSpPr txBox="1"/>
          <p:nvPr/>
        </p:nvSpPr>
        <p:spPr>
          <a:xfrm>
            <a:off x="6577200" y="4655325"/>
            <a:ext cx="1944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9"/>
              </a:rPr>
              <a:t>Wikipedia</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10"/>
              </a:rPr>
              <a:t>Lyfat blog</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cxnSp>
        <p:nvCxnSpPr>
          <p:cNvPr id="1198" name="Google Shape;1198;p11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199" name="Google Shape;1199;p11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00" name="Google Shape;1200;p112"/>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01" name="Google Shape;1201;p112"/>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key hyperparameters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202" name="Google Shape;1202;p112"/>
          <p:cNvSpPr txBox="1"/>
          <p:nvPr/>
        </p:nvSpPr>
        <p:spPr>
          <a:xfrm>
            <a:off x="656025" y="704850"/>
            <a:ext cx="7830000" cy="1485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Additionally we have to determine how many of the </a:t>
            </a:r>
            <a:r>
              <a:rPr b="1" i="1" lang="pl" sz="1100">
                <a:latin typeface="Open Sans"/>
                <a:ea typeface="Open Sans"/>
                <a:cs typeface="Open Sans"/>
                <a:sym typeface="Open Sans"/>
              </a:rPr>
              <a:t>k</a:t>
            </a:r>
            <a:r>
              <a:rPr b="1" lang="pl" sz="1100">
                <a:latin typeface="Open Sans"/>
                <a:ea typeface="Open Sans"/>
                <a:cs typeface="Open Sans"/>
                <a:sym typeface="Open Sans"/>
              </a:rPr>
              <a:t> nearest </a:t>
            </a:r>
            <a:r>
              <a:rPr lang="pl" sz="1100">
                <a:latin typeface="Open Sans"/>
                <a:ea typeface="Open Sans"/>
                <a:cs typeface="Open Sans"/>
                <a:sym typeface="Open Sans"/>
              </a:rPr>
              <a:t>observations we would like to take into account in our computations (this will also significantly affect our decision boundary). There is a rule thumb than </a:t>
            </a:r>
            <a:r>
              <a:rPr lang="pl" sz="1100" u="sng">
                <a:latin typeface="Open Sans"/>
                <a:ea typeface="Open Sans"/>
                <a:cs typeface="Open Sans"/>
                <a:sym typeface="Open Sans"/>
              </a:rPr>
              <a:t>square root of number of samples in our training set might be good choice</a:t>
            </a:r>
            <a:r>
              <a:rPr lang="pl" sz="1100">
                <a:latin typeface="Open Sans"/>
                <a:ea typeface="Open Sans"/>
                <a:cs typeface="Open Sans"/>
                <a:sym typeface="Open Sans"/>
              </a:rPr>
              <a:t> for </a:t>
            </a:r>
            <a:r>
              <a:rPr b="1" i="1" lang="pl" sz="1100">
                <a:latin typeface="Open Sans"/>
                <a:ea typeface="Open Sans"/>
                <a:cs typeface="Open Sans"/>
                <a:sym typeface="Open Sans"/>
              </a:rPr>
              <a:t>k</a:t>
            </a:r>
            <a:r>
              <a:rPr lang="pl" sz="1100">
                <a:latin typeface="Open Sans"/>
                <a:ea typeface="Open Sans"/>
                <a:cs typeface="Open Sans"/>
                <a:sym typeface="Open Sans"/>
              </a:rPr>
              <a:t>. However, in practice we should look for values smaller than the square root of n and we use cross-validation for this task.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5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sp>
        <p:nvSpPr>
          <p:cNvPr id="1203" name="Google Shape;1203;p112"/>
          <p:cNvSpPr txBox="1"/>
          <p:nvPr/>
        </p:nvSpPr>
        <p:spPr>
          <a:xfrm>
            <a:off x="5164725" y="4655325"/>
            <a:ext cx="33567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204" name="Google Shape;1204;p112"/>
          <p:cNvSpPr txBox="1"/>
          <p:nvPr/>
        </p:nvSpPr>
        <p:spPr>
          <a:xfrm>
            <a:off x="656025" y="3394000"/>
            <a:ext cx="7830000" cy="1485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KNN allows for </a:t>
            </a:r>
            <a:r>
              <a:rPr b="1" lang="pl" sz="1100">
                <a:latin typeface="Open Sans"/>
                <a:ea typeface="Open Sans"/>
                <a:cs typeface="Open Sans"/>
                <a:sym typeface="Open Sans"/>
              </a:rPr>
              <a:t>weighing </a:t>
            </a:r>
            <a:r>
              <a:rPr lang="pl" sz="1100">
                <a:latin typeface="Open Sans"/>
                <a:ea typeface="Open Sans"/>
                <a:cs typeface="Open Sans"/>
                <a:sym typeface="Open Sans"/>
              </a:rPr>
              <a:t>neighbours during the final stage of the prediction execution (voting - classification, averaging - regression). In the default algorithm, all points in the neighbourhood are weighted the same. However, weighting by distance can also be introduced. There are many methods for this approach, e.g. weighting by inverse distance - this means that observations that are closer will have a higher impact on the fitted value.</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5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grpSp>
        <p:nvGrpSpPr>
          <p:cNvPr id="1205" name="Google Shape;1205;p112"/>
          <p:cNvGrpSpPr/>
          <p:nvPr/>
        </p:nvGrpSpPr>
        <p:grpSpPr>
          <a:xfrm>
            <a:off x="656025" y="1775900"/>
            <a:ext cx="8410149" cy="1877700"/>
            <a:chOff x="656025" y="1775900"/>
            <a:chExt cx="8410149" cy="1877700"/>
          </a:xfrm>
        </p:grpSpPr>
        <p:sp>
          <p:nvSpPr>
            <p:cNvPr id="1206" name="Google Shape;1206;p112"/>
            <p:cNvSpPr txBox="1"/>
            <p:nvPr/>
          </p:nvSpPr>
          <p:spPr>
            <a:xfrm>
              <a:off x="656025" y="1775900"/>
              <a:ext cx="4287300" cy="1877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Generally, the higher the parameter </a:t>
              </a:r>
              <a:r>
                <a:rPr b="1" i="1" lang="pl" sz="1100">
                  <a:latin typeface="Open Sans"/>
                  <a:ea typeface="Open Sans"/>
                  <a:cs typeface="Open Sans"/>
                  <a:sym typeface="Open Sans"/>
                </a:rPr>
                <a:t>k</a:t>
              </a:r>
              <a:r>
                <a:rPr lang="pl" sz="1100">
                  <a:latin typeface="Open Sans"/>
                  <a:ea typeface="Open Sans"/>
                  <a:cs typeface="Open Sans"/>
                  <a:sym typeface="Open Sans"/>
                </a:rPr>
                <a:t>, the higher the bias, and the lower the parameter </a:t>
              </a:r>
              <a:r>
                <a:rPr b="1" i="1" lang="pl" sz="1100">
                  <a:latin typeface="Open Sans"/>
                  <a:ea typeface="Open Sans"/>
                  <a:cs typeface="Open Sans"/>
                  <a:sym typeface="Open Sans"/>
                </a:rPr>
                <a:t>k</a:t>
              </a:r>
              <a:r>
                <a:rPr lang="pl" sz="1100">
                  <a:latin typeface="Open Sans"/>
                  <a:ea typeface="Open Sans"/>
                  <a:cs typeface="Open Sans"/>
                  <a:sym typeface="Open Sans"/>
                </a:rPr>
                <a:t>, the higher the variance (for instance for </a:t>
              </a:r>
              <a:r>
                <a:rPr b="1" i="1" lang="pl" sz="1100">
                  <a:latin typeface="Open Sans"/>
                  <a:ea typeface="Open Sans"/>
                  <a:cs typeface="Open Sans"/>
                  <a:sym typeface="Open Sans"/>
                </a:rPr>
                <a:t>k</a:t>
              </a:r>
              <a:r>
                <a:rPr lang="pl" sz="1100">
                  <a:latin typeface="Open Sans"/>
                  <a:ea typeface="Open Sans"/>
                  <a:cs typeface="Open Sans"/>
                  <a:sym typeface="Open Sans"/>
                </a:rPr>
                <a:t> = 1, our algorithm will be characterised by overfitting and a large variance). We can observe that easily via Bias/variance trade-off by </a:t>
              </a:r>
              <a:r>
                <a:rPr lang="pl" sz="1100" u="sng">
                  <a:solidFill>
                    <a:schemeClr val="hlink"/>
                  </a:solidFill>
                  <a:latin typeface="Open Sans"/>
                  <a:ea typeface="Open Sans"/>
                  <a:cs typeface="Open Sans"/>
                  <a:sym typeface="Open Sans"/>
                  <a:hlinkClick r:id="rId5"/>
                </a:rPr>
                <a:t>MLU-EXPLAIN</a:t>
              </a:r>
              <a:r>
                <a:rPr lang="pl" sz="1100">
                  <a:latin typeface="Open Sans"/>
                  <a:ea typeface="Open Sans"/>
                  <a:cs typeface="Open Sans"/>
                  <a:sym typeface="Open Sans"/>
                </a:rPr>
                <a:t> course page (paragraph dedicated to: K-Nearest Neighbors).</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pic>
          <p:nvPicPr>
            <p:cNvPr id="1207" name="Google Shape;1207;p112"/>
            <p:cNvPicPr preferRelativeResize="0"/>
            <p:nvPr/>
          </p:nvPicPr>
          <p:blipFill>
            <a:blip r:embed="rId6">
              <a:alphaModFix/>
            </a:blip>
            <a:stretch>
              <a:fillRect/>
            </a:stretch>
          </p:blipFill>
          <p:spPr>
            <a:xfrm>
              <a:off x="5001994" y="2038401"/>
              <a:ext cx="4064181" cy="95653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cxnSp>
        <p:nvCxnSpPr>
          <p:cNvPr id="1212" name="Google Shape;1212;p11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13" name="Google Shape;1213;p11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14" name="Google Shape;1214;p11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15" name="Google Shape;1215;p113"/>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features scaling </a:t>
            </a:r>
            <a:r>
              <a:rPr lang="pl" sz="1200">
                <a:latin typeface="Open Sans"/>
                <a:ea typeface="Open Sans"/>
                <a:cs typeface="Open Sans"/>
                <a:sym typeface="Open Sans"/>
              </a:rPr>
              <a:t>(lack of homogeneity of features)</a:t>
            </a:r>
            <a:endParaRPr sz="12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216" name="Google Shape;1216;p113"/>
          <p:cNvSpPr txBox="1"/>
          <p:nvPr/>
        </p:nvSpPr>
        <p:spPr>
          <a:xfrm>
            <a:off x="656025" y="693525"/>
            <a:ext cx="7830000" cy="4284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100">
                <a:latin typeface="Open Sans"/>
                <a:ea typeface="Open Sans"/>
                <a:cs typeface="Open Sans"/>
                <a:sym typeface="Open Sans"/>
              </a:rPr>
              <a:t>Distance metrics, in addition to their many advantages, also introduce a number of problems into KNN. First and foremost, they are absolute in nature, which can very strongly affect the correctness of the KNN. A very common situation is that one or more explanatory variables (features) in our dataset are set on a large domain (significantly larger than the rest of the variables) and these features have low predictive power. This variable(s) will strongly influence the distances and dominate the other variables in KNN. By the fact that variables are weak predictors, they will make our model very ineffective. In order to get rid of the above problem, it is necessary to use the technique of </a:t>
            </a:r>
            <a:r>
              <a:rPr b="1" lang="pl" sz="1100">
                <a:latin typeface="Open Sans"/>
                <a:ea typeface="Open Sans"/>
                <a:cs typeface="Open Sans"/>
                <a:sym typeface="Open Sans"/>
              </a:rPr>
              <a:t>feature scaling </a:t>
            </a:r>
            <a:r>
              <a:rPr lang="pl" sz="1100">
                <a:latin typeface="Open Sans"/>
                <a:ea typeface="Open Sans"/>
                <a:cs typeface="Open Sans"/>
                <a:sym typeface="Open Sans"/>
              </a:rPr>
              <a:t>(normalization, standardization, etc.) </a:t>
            </a:r>
            <a:r>
              <a:rPr lang="pl" sz="1100" u="sng">
                <a:latin typeface="Open Sans"/>
                <a:ea typeface="Open Sans"/>
                <a:cs typeface="Open Sans"/>
                <a:sym typeface="Open Sans"/>
              </a:rPr>
              <a:t>This is a necessary step for the KNN algorithm</a:t>
            </a:r>
            <a:r>
              <a:rPr lang="pl" sz="1100">
                <a:latin typeface="Open Sans"/>
                <a:ea typeface="Open Sans"/>
                <a:cs typeface="Open Sans"/>
                <a:sym typeface="Open Sans"/>
              </a:rPr>
              <a:t> (it is worth to try numerous techniques on the same variable, to check which one is the best)! </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2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The most popular scaling approaches for continuous variables are: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standardization (z-score normalization): </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rescaling (min-max normalization):</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quantile normalization</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300">
              <a:latin typeface="Open Sans"/>
              <a:ea typeface="Open Sans"/>
              <a:cs typeface="Open Sans"/>
              <a:sym typeface="Open Sans"/>
            </a:endParaRPr>
          </a:p>
          <a:p>
            <a:pPr indent="0" lvl="0" marL="0" rtl="0" algn="just">
              <a:lnSpc>
                <a:spcPct val="150000"/>
              </a:lnSpc>
              <a:spcBef>
                <a:spcPts val="0"/>
              </a:spcBef>
              <a:spcAft>
                <a:spcPts val="0"/>
              </a:spcAft>
              <a:buNone/>
            </a:pPr>
            <a:r>
              <a:rPr lang="pl" sz="1100">
                <a:latin typeface="Open Sans"/>
                <a:ea typeface="Open Sans"/>
                <a:cs typeface="Open Sans"/>
                <a:sym typeface="Open Sans"/>
              </a:rPr>
              <a:t>The most popular standardization approaches for nominal variables are:</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one hot encoder (with potential rescaling of 0-1 to other range for instance: 0-2, 0-0.5 etc.)</a:t>
            </a:r>
            <a:endParaRPr sz="1100">
              <a:latin typeface="Open Sans"/>
              <a:ea typeface="Open Sans"/>
              <a:cs typeface="Open Sans"/>
              <a:sym typeface="Open Sans"/>
            </a:endParaRPr>
          </a:p>
          <a:p>
            <a:pPr indent="-298450" lvl="0" marL="457200" rtl="0" algn="just">
              <a:lnSpc>
                <a:spcPct val="150000"/>
              </a:lnSpc>
              <a:spcBef>
                <a:spcPts val="0"/>
              </a:spcBef>
              <a:spcAft>
                <a:spcPts val="0"/>
              </a:spcAft>
              <a:buSzPts val="1100"/>
              <a:buFont typeface="Open Sans"/>
              <a:buChar char="●"/>
            </a:pPr>
            <a:r>
              <a:rPr lang="pl" sz="1100">
                <a:latin typeface="Open Sans"/>
                <a:ea typeface="Open Sans"/>
                <a:cs typeface="Open Sans"/>
                <a:sym typeface="Open Sans"/>
              </a:rPr>
              <a:t>ordinal encoder with further rescaling to 0-1 or other convenient range</a:t>
            </a:r>
            <a:endParaRPr sz="1100">
              <a:latin typeface="Open Sans"/>
              <a:ea typeface="Open Sans"/>
              <a:cs typeface="Open Sans"/>
              <a:sym typeface="Open Sans"/>
            </a:endParaRPr>
          </a:p>
          <a:p>
            <a:pPr indent="0" lvl="0" marL="0" rtl="0" algn="just">
              <a:lnSpc>
                <a:spcPct val="150000"/>
              </a:lnSpc>
              <a:spcBef>
                <a:spcPts val="0"/>
              </a:spcBef>
              <a:spcAft>
                <a:spcPts val="0"/>
              </a:spcAft>
              <a:buNone/>
            </a:pPr>
            <a:r>
              <a:t/>
            </a:r>
            <a:endParaRPr sz="1100">
              <a:latin typeface="Open Sans"/>
              <a:ea typeface="Open Sans"/>
              <a:cs typeface="Open Sans"/>
              <a:sym typeface="Open Sans"/>
            </a:endParaRPr>
          </a:p>
        </p:txBody>
      </p:sp>
      <p:sp>
        <p:nvSpPr>
          <p:cNvPr id="1217" name="Google Shape;1217;p113"/>
          <p:cNvSpPr txBox="1"/>
          <p:nvPr/>
        </p:nvSpPr>
        <p:spPr>
          <a:xfrm>
            <a:off x="6968825" y="4695875"/>
            <a:ext cx="13371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Wikipedia</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218" name="Google Shape;1218;p113"/>
          <p:cNvPicPr preferRelativeResize="0"/>
          <p:nvPr/>
        </p:nvPicPr>
        <p:blipFill>
          <a:blip r:embed="rId5">
            <a:alphaModFix/>
          </a:blip>
          <a:stretch>
            <a:fillRect/>
          </a:stretch>
        </p:blipFill>
        <p:spPr>
          <a:xfrm>
            <a:off x="3857436" y="3049400"/>
            <a:ext cx="743130" cy="323100"/>
          </a:xfrm>
          <a:prstGeom prst="rect">
            <a:avLst/>
          </a:prstGeom>
          <a:noFill/>
          <a:ln>
            <a:noFill/>
          </a:ln>
        </p:spPr>
      </p:pic>
      <p:pic>
        <p:nvPicPr>
          <p:cNvPr id="1219" name="Google Shape;1219;p113"/>
          <p:cNvPicPr preferRelativeResize="0"/>
          <p:nvPr/>
        </p:nvPicPr>
        <p:blipFill>
          <a:blip r:embed="rId6">
            <a:alphaModFix/>
          </a:blip>
          <a:stretch>
            <a:fillRect/>
          </a:stretch>
        </p:blipFill>
        <p:spPr>
          <a:xfrm>
            <a:off x="3552097" y="3315900"/>
            <a:ext cx="1155704" cy="32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cxnSp>
        <p:nvCxnSpPr>
          <p:cNvPr id="203" name="Google Shape;203;p3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204" name="Google Shape;204;p3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pl">
                <a:latin typeface="Roboto"/>
                <a:ea typeface="Roboto"/>
                <a:cs typeface="Roboto"/>
                <a:sym typeface="Roboto"/>
              </a:rPr>
              <a:t>‹#›</a:t>
            </a:fld>
            <a:endParaRPr>
              <a:latin typeface="Roboto"/>
              <a:ea typeface="Roboto"/>
              <a:cs typeface="Roboto"/>
              <a:sym typeface="Roboto"/>
            </a:endParaRPr>
          </a:p>
        </p:txBody>
      </p:sp>
      <p:pic>
        <p:nvPicPr>
          <p:cNvPr id="205" name="Google Shape;205;p3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206" name="Google Shape;206;p3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What we expect / What to expect</a:t>
            </a:r>
            <a:endParaRPr b="1" sz="2000">
              <a:latin typeface="Open Sans"/>
              <a:ea typeface="Open Sans"/>
              <a:cs typeface="Open Sans"/>
              <a:sym typeface="Open Sans"/>
            </a:endParaRPr>
          </a:p>
        </p:txBody>
      </p:sp>
      <p:sp>
        <p:nvSpPr>
          <p:cNvPr id="207" name="Google Shape;207;p33"/>
          <p:cNvSpPr txBox="1"/>
          <p:nvPr/>
        </p:nvSpPr>
        <p:spPr>
          <a:xfrm>
            <a:off x="656017" y="839150"/>
            <a:ext cx="7579200" cy="16932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This is a challenging course (a lot of knowledge in a short time)</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The course requires at least several hours of study per week</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Systematic studying is required to learn the material </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Active participation in classes is recommended</a:t>
            </a:r>
            <a:endParaRPr>
              <a:latin typeface="Open Sans"/>
              <a:ea typeface="Open Sans"/>
              <a:cs typeface="Open Sans"/>
              <a:sym typeface="Open Sans"/>
            </a:endParaRPr>
          </a:p>
          <a:p>
            <a:pPr indent="-317500" lvl="0" marL="457200" rtl="0" algn="just">
              <a:lnSpc>
                <a:spcPct val="150000"/>
              </a:lnSpc>
              <a:spcBef>
                <a:spcPts val="0"/>
              </a:spcBef>
              <a:spcAft>
                <a:spcPts val="0"/>
              </a:spcAft>
              <a:buSzPts val="1400"/>
              <a:buFont typeface="Open Sans"/>
              <a:buChar char="●"/>
            </a:pPr>
            <a:r>
              <a:rPr lang="pl">
                <a:latin typeface="Open Sans"/>
                <a:ea typeface="Open Sans"/>
                <a:cs typeface="Open Sans"/>
                <a:sym typeface="Open Sans"/>
              </a:rPr>
              <a:t>The most important things is to have the willingness to learn (fast)</a:t>
            </a:r>
            <a:endParaRPr>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cxnSp>
        <p:nvCxnSpPr>
          <p:cNvPr id="1224" name="Google Shape;1224;p114"/>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25" name="Google Shape;1225;p114"/>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26" name="Google Shape;1226;p114"/>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27" name="Google Shape;1227;p114"/>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other important informations</a:t>
            </a:r>
            <a:endParaRPr sz="12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sp>
        <p:nvSpPr>
          <p:cNvPr id="1228" name="Google Shape;1228;p114"/>
          <p:cNvSpPr txBox="1"/>
          <p:nvPr/>
        </p:nvSpPr>
        <p:spPr>
          <a:xfrm>
            <a:off x="656025" y="693525"/>
            <a:ext cx="7830000" cy="430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000">
                <a:latin typeface="Open Sans"/>
                <a:ea typeface="Open Sans"/>
                <a:cs typeface="Open Sans"/>
                <a:sym typeface="Open Sans"/>
              </a:rPr>
              <a:t>KNN requires choosing a method to search our stored data for k-nearest neighbors. </a:t>
            </a:r>
            <a:r>
              <a:rPr b="1" lang="pl" sz="1000">
                <a:latin typeface="Open Sans"/>
                <a:ea typeface="Open Sans"/>
                <a:cs typeface="Open Sans"/>
                <a:sym typeface="Open Sans"/>
              </a:rPr>
              <a:t>Brute force </a:t>
            </a:r>
            <a:r>
              <a:rPr lang="pl" sz="1000">
                <a:latin typeface="Open Sans"/>
                <a:ea typeface="Open Sans"/>
                <a:cs typeface="Open Sans"/>
                <a:sym typeface="Open Sans"/>
              </a:rPr>
              <a:t>searching, which is simply calculating the distance of our query from each point in our dataset, will work fairly well with small datasets, but becomes undesirably slow at larger scales. Tree-based approaches can make the search process more efficient by inferring distances. The two most popular algorithms are: </a:t>
            </a:r>
            <a:r>
              <a:rPr b="1" lang="pl" sz="1000">
                <a:latin typeface="Open Sans"/>
                <a:ea typeface="Open Sans"/>
                <a:cs typeface="Open Sans"/>
                <a:sym typeface="Open Sans"/>
              </a:rPr>
              <a:t>K-D Tree</a:t>
            </a:r>
            <a:r>
              <a:rPr lang="pl" sz="1000">
                <a:latin typeface="Open Sans"/>
                <a:ea typeface="Open Sans"/>
                <a:cs typeface="Open Sans"/>
                <a:sym typeface="Open Sans"/>
              </a:rPr>
              <a:t> and </a:t>
            </a:r>
            <a:r>
              <a:rPr b="1" lang="pl" sz="1000">
                <a:latin typeface="Open Sans"/>
                <a:ea typeface="Open Sans"/>
                <a:cs typeface="Open Sans"/>
                <a:sym typeface="Open Sans"/>
              </a:rPr>
              <a:t>Ball Tree</a:t>
            </a:r>
            <a:r>
              <a:rPr lang="pl" sz="1000">
                <a:latin typeface="Open Sans"/>
                <a:ea typeface="Open Sans"/>
                <a:cs typeface="Open Sans"/>
                <a:sym typeface="Open Sans"/>
              </a:rPr>
              <a:t> Search Algorithms. </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t/>
            </a:r>
            <a:endParaRPr sz="6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Additionally, there is a </a:t>
            </a:r>
            <a:r>
              <a:rPr b="1" lang="pl" sz="1000">
                <a:latin typeface="Open Sans"/>
                <a:ea typeface="Open Sans"/>
                <a:cs typeface="Open Sans"/>
                <a:sym typeface="Open Sans"/>
              </a:rPr>
              <a:t>curse of dimensionality </a:t>
            </a:r>
            <a:r>
              <a:rPr lang="pl" sz="1000">
                <a:latin typeface="Open Sans"/>
                <a:ea typeface="Open Sans"/>
                <a:cs typeface="Open Sans"/>
                <a:sym typeface="Open Sans"/>
              </a:rPr>
              <a:t>problem in KNN. The KNN model makes the assumption that similar points share similar labels. It needs all points to be close along every dimension in the data space. However, each new dimension added, makes it harder and harder for two specific points to be close to each other in every dimension. Unfortunately, in high dimensional spaces, points that are drawn from a probability distribution, tend to never be close together - </a:t>
            </a:r>
            <a:r>
              <a:rPr lang="pl" sz="1000" u="sng">
                <a:latin typeface="Open Sans"/>
                <a:ea typeface="Open Sans"/>
                <a:cs typeface="Open Sans"/>
                <a:sym typeface="Open Sans"/>
              </a:rPr>
              <a:t>"a high-dimensional space is a lonely place”</a:t>
            </a:r>
            <a:r>
              <a:rPr lang="pl" sz="1000">
                <a:latin typeface="Open Sans"/>
                <a:ea typeface="Open Sans"/>
                <a:cs typeface="Open Sans"/>
                <a:sym typeface="Open Sans"/>
              </a:rPr>
              <a:t>.  The problem does not occur, for example, in the case of sparse matrices, or in image analysis (strong intragroup correlations affect significant closeness in all dimensions). A good approach to solving the multidimensionality problem is to create multiple models on subsets of data (subsets of variables) and then average their results (ensemble technique - bagging). In addition, bagging will also solve the problem of insignificant features.</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rPr lang="pl" sz="1000">
                <a:latin typeface="Open Sans"/>
                <a:ea typeface="Open Sans"/>
                <a:cs typeface="Open Sans"/>
                <a:sym typeface="Open Sans"/>
              </a:rPr>
              <a:t>The KNN model is sensitive to variables with low predictive power. In such a case, variables should be selected in a very reasonable way, i.e. based on expert knowledge, but also using variable selection techniques, e.g. from general to specific or from specific to general, or other feature selection techniques.</a:t>
            </a:r>
            <a:endParaRPr sz="1000">
              <a:latin typeface="Open Sans"/>
              <a:ea typeface="Open Sans"/>
              <a:cs typeface="Open Sans"/>
              <a:sym typeface="Open Sans"/>
            </a:endParaRPr>
          </a:p>
          <a:p>
            <a:pPr indent="0" lvl="0" marL="0" rtl="0" algn="just">
              <a:lnSpc>
                <a:spcPct val="150000"/>
              </a:lnSpc>
              <a:spcBef>
                <a:spcPts val="0"/>
              </a:spcBef>
              <a:spcAft>
                <a:spcPts val="0"/>
              </a:spcAft>
              <a:buNone/>
            </a:pPr>
            <a:r>
              <a:t/>
            </a:r>
            <a:endParaRPr sz="600">
              <a:latin typeface="Open Sans"/>
              <a:ea typeface="Open Sans"/>
              <a:cs typeface="Open Sans"/>
              <a:sym typeface="Open Sans"/>
            </a:endParaRPr>
          </a:p>
          <a:p>
            <a:pPr indent="0" lvl="0" marL="0" rtl="0" algn="just">
              <a:lnSpc>
                <a:spcPct val="150000"/>
              </a:lnSpc>
              <a:spcBef>
                <a:spcPts val="0"/>
              </a:spcBef>
              <a:spcAft>
                <a:spcPts val="0"/>
              </a:spcAft>
              <a:buNone/>
            </a:pPr>
            <a:r>
              <a:t/>
            </a:r>
            <a:endParaRPr sz="1000">
              <a:latin typeface="Open Sans"/>
              <a:ea typeface="Open Sans"/>
              <a:cs typeface="Open Sans"/>
              <a:sym typeface="Open Sans"/>
            </a:endParaRPr>
          </a:p>
        </p:txBody>
      </p:sp>
      <p:sp>
        <p:nvSpPr>
          <p:cNvPr id="1229" name="Google Shape;1229;p114"/>
          <p:cNvSpPr txBox="1"/>
          <p:nvPr/>
        </p:nvSpPr>
        <p:spPr>
          <a:xfrm>
            <a:off x="5376975" y="4695888"/>
            <a:ext cx="32121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4"/>
              </a:rPr>
              <a:t>Jeremy Jordan blog</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5"/>
              </a:rPr>
              <a:t>Towards Data Science</a:t>
            </a:r>
            <a:r>
              <a:rPr lang="pl" sz="900">
                <a:latin typeface="Open Sans"/>
                <a:ea typeface="Open Sans"/>
                <a:cs typeface="Open Sans"/>
                <a:sym typeface="Open Sans"/>
              </a:rPr>
              <a:t>]</a:t>
            </a:r>
            <a:endParaRPr sz="900">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cxnSp>
        <p:nvCxnSpPr>
          <p:cNvPr id="1234" name="Google Shape;1234;p115"/>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35" name="Google Shape;1235;p115"/>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36" name="Google Shape;1236;p115"/>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37" name="Google Shape;1237;p115"/>
          <p:cNvSpPr txBox="1"/>
          <p:nvPr/>
        </p:nvSpPr>
        <p:spPr>
          <a:xfrm>
            <a:off x="656025" y="275925"/>
            <a:ext cx="773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K-nearest neighbours </a:t>
            </a:r>
            <a:r>
              <a:rPr lang="pl" sz="2000">
                <a:latin typeface="Open Sans"/>
                <a:ea typeface="Open Sans"/>
                <a:cs typeface="Open Sans"/>
                <a:sym typeface="Open Sans"/>
              </a:rPr>
              <a:t>- pros and cons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aphicFrame>
        <p:nvGraphicFramePr>
          <p:cNvPr id="1238" name="Google Shape;1238;p115"/>
          <p:cNvGraphicFramePr/>
          <p:nvPr/>
        </p:nvGraphicFramePr>
        <p:xfrm>
          <a:off x="656025" y="825275"/>
          <a:ext cx="3000000" cy="3000000"/>
        </p:xfrm>
        <a:graphic>
          <a:graphicData uri="http://schemas.openxmlformats.org/drawingml/2006/table">
            <a:tbl>
              <a:tblPr>
                <a:noFill/>
                <a:tableStyleId>{9C00E894-F9B9-4ABE-BA9F-832B68A04026}</a:tableStyleId>
              </a:tblPr>
              <a:tblGrid>
                <a:gridCol w="3619500"/>
                <a:gridCol w="3619500"/>
              </a:tblGrid>
              <a:tr h="381000">
                <a:tc>
                  <a:txBody>
                    <a:bodyPr/>
                    <a:lstStyle/>
                    <a:p>
                      <a:pPr indent="0" lvl="0" marL="0" rtl="0" algn="l">
                        <a:spcBef>
                          <a:spcPts val="0"/>
                        </a:spcBef>
                        <a:spcAft>
                          <a:spcPts val="0"/>
                        </a:spcAft>
                        <a:buNone/>
                      </a:pPr>
                      <a:r>
                        <a:rPr b="1" lang="pl" sz="1100">
                          <a:latin typeface="Open Sans"/>
                          <a:ea typeface="Open Sans"/>
                          <a:cs typeface="Open Sans"/>
                          <a:sym typeface="Open Sans"/>
                        </a:rPr>
                        <a:t>PROS</a:t>
                      </a:r>
                      <a:endParaRPr b="1" sz="11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pl" sz="1100">
                          <a:latin typeface="Open Sans"/>
                          <a:ea typeface="Open Sans"/>
                          <a:cs typeface="Open Sans"/>
                          <a:sym typeface="Open Sans"/>
                        </a:rPr>
                        <a:t>CONS</a:t>
                      </a:r>
                      <a:endParaRPr b="1" sz="1100">
                        <a:latin typeface="Open Sans"/>
                        <a:ea typeface="Open Sans"/>
                        <a:cs typeface="Open Sans"/>
                        <a:sym typeface="Open Sans"/>
                      </a:endParaRPr>
                    </a:p>
                  </a:txBody>
                  <a:tcPr marT="91425" marB="91425" marR="91425" marL="91425"/>
                </a:tc>
              </a:tr>
              <a:tr h="381000">
                <a:tc>
                  <a:txBody>
                    <a:bodyPr/>
                    <a:lstStyle/>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intuitive and simple</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lack of assumptions (non-parametric)</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no training step</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applicability in the problem of classification (binary and multiclass) and regression</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small number of hyperparameters</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handles the specified problems very well (for instance: problems with sparse matrices)</a:t>
                      </a:r>
                      <a:endParaRPr sz="1100">
                        <a:latin typeface="Open Sans"/>
                        <a:ea typeface="Open Sans"/>
                        <a:cs typeface="Open Sans"/>
                        <a:sym typeface="Open Sans"/>
                      </a:endParaRPr>
                    </a:p>
                  </a:txBody>
                  <a:tcPr marT="91425" marB="91425" marR="91425" marL="91425"/>
                </a:tc>
                <a:tc>
                  <a:txBody>
                    <a:bodyPr/>
                    <a:lstStyle/>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slow algorithm</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memory exhausting algorithm </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curse of dimensionality</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low accuracy in many cases</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need of homogeneous features</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not suited for imbalanced problems (directly)</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lack of missing value treatment</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Char char="●"/>
                      </a:pPr>
                      <a:r>
                        <a:rPr lang="pl" sz="1100">
                          <a:latin typeface="Open Sans"/>
                          <a:ea typeface="Open Sans"/>
                          <a:cs typeface="Open Sans"/>
                          <a:sym typeface="Open Sans"/>
                        </a:rPr>
                        <a:t>sensitive to the selection of variables and the use of unnecessary variables</a:t>
                      </a:r>
                      <a:endParaRPr sz="11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116"/>
          <p:cNvPicPr preferRelativeResize="0"/>
          <p:nvPr/>
        </p:nvPicPr>
        <p:blipFill>
          <a:blip r:embed="rId3">
            <a:alphaModFix/>
          </a:blip>
          <a:stretch>
            <a:fillRect/>
          </a:stretch>
        </p:blipFill>
        <p:spPr>
          <a:xfrm>
            <a:off x="698375" y="3884275"/>
            <a:ext cx="7491404" cy="492600"/>
          </a:xfrm>
          <a:prstGeom prst="rect">
            <a:avLst/>
          </a:prstGeom>
          <a:noFill/>
          <a:ln cap="flat" cmpd="sng" w="9525">
            <a:solidFill>
              <a:srgbClr val="992735"/>
            </a:solidFill>
            <a:prstDash val="solid"/>
            <a:round/>
            <a:headEnd len="sm" w="sm" type="none"/>
            <a:tailEnd len="sm" w="sm" type="none"/>
          </a:ln>
        </p:spPr>
      </p:pic>
      <p:cxnSp>
        <p:nvCxnSpPr>
          <p:cNvPr id="1244" name="Google Shape;1244;p116"/>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45" name="Google Shape;1245;p116"/>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46" name="Google Shape;1246;p116"/>
          <p:cNvPicPr preferRelativeResize="0"/>
          <p:nvPr/>
        </p:nvPicPr>
        <p:blipFill rotWithShape="1">
          <a:blip r:embed="rId4">
            <a:alphaModFix/>
          </a:blip>
          <a:srcRect b="0" l="0" r="0" t="0"/>
          <a:stretch/>
        </p:blipFill>
        <p:spPr>
          <a:xfrm>
            <a:off x="656035" y="4581480"/>
            <a:ext cx="1944181" cy="551911"/>
          </a:xfrm>
          <a:prstGeom prst="rect">
            <a:avLst/>
          </a:prstGeom>
          <a:noFill/>
          <a:ln>
            <a:noFill/>
          </a:ln>
        </p:spPr>
      </p:pic>
      <p:sp>
        <p:nvSpPr>
          <p:cNvPr id="1247" name="Google Shape;1247;p116"/>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Support Vector Machines </a:t>
            </a:r>
            <a:r>
              <a:rPr lang="pl" sz="2000">
                <a:latin typeface="Open Sans"/>
                <a:ea typeface="Open Sans"/>
                <a:cs typeface="Open Sans"/>
                <a:sym typeface="Open Sans"/>
              </a:rPr>
              <a:t>- general information</a:t>
            </a:r>
            <a:endParaRPr sz="2000">
              <a:latin typeface="Open Sans"/>
              <a:ea typeface="Open Sans"/>
              <a:cs typeface="Open Sans"/>
              <a:sym typeface="Open Sans"/>
            </a:endParaRPr>
          </a:p>
        </p:txBody>
      </p:sp>
      <p:sp>
        <p:nvSpPr>
          <p:cNvPr id="1248" name="Google Shape;1248;p116"/>
          <p:cNvSpPr txBox="1"/>
          <p:nvPr/>
        </p:nvSpPr>
        <p:spPr>
          <a:xfrm>
            <a:off x="657000" y="697400"/>
            <a:ext cx="7830000" cy="3499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1200">
                <a:latin typeface="Open Sans"/>
                <a:ea typeface="Open Sans"/>
                <a:cs typeface="Open Sans"/>
                <a:sym typeface="Open Sans"/>
              </a:rPr>
              <a:t>The Support Vector Machines (SVM) is one of the fundamental non-parametric machine learning algorithms (and one of the most influential of its time). The main author of this model is Professor Vladimir Vapnik (one of the most recognizable researchers in the field of machine learning - interestingly if we only consider Vapnik's 'key' publications for SVM development, it took more than 40 years from his first paper to his last). </a:t>
            </a:r>
            <a:endParaRPr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b="1" sz="5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The general idea of SVM is as follows</a:t>
            </a:r>
            <a:r>
              <a:rPr b="1" lang="pl" sz="1200">
                <a:latin typeface="Open Sans"/>
                <a:ea typeface="Open Sans"/>
                <a:cs typeface="Open Sans"/>
                <a:sym typeface="Open Sans"/>
              </a:rPr>
              <a:t>: in a multi-dimensional space there exists a hyperplane which separates the classes in optimal way. The goal of SVM is to to find the hyperplane which maximizes the minimum distance (margin) between this hyperplane and observations from both classes.</a:t>
            </a:r>
            <a:endParaRPr b="1" sz="1200">
              <a:latin typeface="Open Sans"/>
              <a:ea typeface="Open Sans"/>
              <a:cs typeface="Open Sans"/>
              <a:sym typeface="Open Sans"/>
            </a:endParaRPr>
          </a:p>
          <a:p>
            <a:pPr indent="0" lvl="0" marL="0" rtl="0" algn="just">
              <a:lnSpc>
                <a:spcPct val="150000"/>
              </a:lnSpc>
              <a:spcBef>
                <a:spcPts val="0"/>
              </a:spcBef>
              <a:spcAft>
                <a:spcPts val="0"/>
              </a:spcAft>
              <a:buNone/>
            </a:pPr>
            <a:r>
              <a:t/>
            </a:r>
            <a:endParaRPr b="1" sz="500">
              <a:latin typeface="Open Sans"/>
              <a:ea typeface="Open Sans"/>
              <a:cs typeface="Open Sans"/>
              <a:sym typeface="Open Sans"/>
            </a:endParaRPr>
          </a:p>
          <a:p>
            <a:pPr indent="0" lvl="0" marL="0" rtl="0" algn="just">
              <a:lnSpc>
                <a:spcPct val="150000"/>
              </a:lnSpc>
              <a:spcBef>
                <a:spcPts val="0"/>
              </a:spcBef>
              <a:spcAft>
                <a:spcPts val="0"/>
              </a:spcAft>
              <a:buNone/>
            </a:pPr>
            <a:r>
              <a:rPr lang="pl" sz="1200">
                <a:latin typeface="Open Sans"/>
                <a:ea typeface="Open Sans"/>
                <a:cs typeface="Open Sans"/>
                <a:sym typeface="Open Sans"/>
              </a:rPr>
              <a:t>The idea of a support vector machine was implemented originally for the classification problem, while after some adjustments it is applicable to the regression problem and even unsupervised learning (e.g. searching for outliers).</a:t>
            </a:r>
            <a:endParaRPr sz="1200">
              <a:latin typeface="Open Sans"/>
              <a:ea typeface="Open Sans"/>
              <a:cs typeface="Open Sans"/>
              <a:sym typeface="Open Sans"/>
            </a:endParaRPr>
          </a:p>
          <a:p>
            <a:pPr indent="0" lvl="0" marL="0" rtl="0" algn="just">
              <a:lnSpc>
                <a:spcPct val="150000"/>
              </a:lnSpc>
              <a:spcBef>
                <a:spcPts val="1000"/>
              </a:spcBef>
              <a:spcAft>
                <a:spcPts val="3900"/>
              </a:spcAft>
              <a:buNone/>
            </a:pPr>
            <a:r>
              <a:t/>
            </a:r>
            <a:endParaRPr sz="1200">
              <a:latin typeface="Open Sans"/>
              <a:ea typeface="Open Sans"/>
              <a:cs typeface="Open Sans"/>
              <a:sym typeface="Open Sans"/>
            </a:endParaRPr>
          </a:p>
        </p:txBody>
      </p:sp>
      <p:sp>
        <p:nvSpPr>
          <p:cNvPr id="1249" name="Google Shape;1249;p116"/>
          <p:cNvSpPr txBox="1"/>
          <p:nvPr/>
        </p:nvSpPr>
        <p:spPr>
          <a:xfrm>
            <a:off x="5645075" y="4695875"/>
            <a:ext cx="32121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An Introduction to Statistical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250" name="Google Shape;1250;p116"/>
          <p:cNvPicPr preferRelativeResize="0"/>
          <p:nvPr/>
        </p:nvPicPr>
        <p:blipFill rotWithShape="1">
          <a:blip r:embed="rId3">
            <a:alphaModFix/>
          </a:blip>
          <a:srcRect b="62612" l="64479" r="0" t="9251"/>
          <a:stretch/>
        </p:blipFill>
        <p:spPr>
          <a:xfrm>
            <a:off x="5150575" y="3926600"/>
            <a:ext cx="2660977" cy="1386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cxnSp>
        <p:nvCxnSpPr>
          <p:cNvPr id="1255" name="Google Shape;1255;p117"/>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56" name="Google Shape;1256;p117"/>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57" name="Google Shape;1257;p117"/>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58" name="Google Shape;1258;p117"/>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Support Vector Machines </a:t>
            </a:r>
            <a:r>
              <a:rPr lang="pl" sz="2000">
                <a:latin typeface="Open Sans"/>
                <a:ea typeface="Open Sans"/>
                <a:cs typeface="Open Sans"/>
                <a:sym typeface="Open Sans"/>
              </a:rPr>
              <a:t>- general idea</a:t>
            </a:r>
            <a:endParaRPr sz="2000">
              <a:latin typeface="Open Sans"/>
              <a:ea typeface="Open Sans"/>
              <a:cs typeface="Open Sans"/>
              <a:sym typeface="Open Sans"/>
            </a:endParaRPr>
          </a:p>
        </p:txBody>
      </p:sp>
      <p:pic>
        <p:nvPicPr>
          <p:cNvPr id="1259" name="Google Shape;1259;p117"/>
          <p:cNvPicPr preferRelativeResize="0"/>
          <p:nvPr/>
        </p:nvPicPr>
        <p:blipFill>
          <a:blip r:embed="rId4">
            <a:alphaModFix/>
          </a:blip>
          <a:stretch>
            <a:fillRect/>
          </a:stretch>
        </p:blipFill>
        <p:spPr>
          <a:xfrm>
            <a:off x="13113" y="768525"/>
            <a:ext cx="3230024" cy="1760200"/>
          </a:xfrm>
          <a:prstGeom prst="rect">
            <a:avLst/>
          </a:prstGeom>
          <a:noFill/>
          <a:ln>
            <a:noFill/>
          </a:ln>
        </p:spPr>
      </p:pic>
      <p:sp>
        <p:nvSpPr>
          <p:cNvPr id="1260" name="Google Shape;1260;p117"/>
          <p:cNvSpPr txBox="1"/>
          <p:nvPr/>
        </p:nvSpPr>
        <p:spPr>
          <a:xfrm>
            <a:off x="4840100" y="4788125"/>
            <a:ext cx="37113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261" name="Google Shape;1261;p117"/>
          <p:cNvGrpSpPr/>
          <p:nvPr/>
        </p:nvGrpSpPr>
        <p:grpSpPr>
          <a:xfrm>
            <a:off x="3163700" y="677350"/>
            <a:ext cx="3165369" cy="1777387"/>
            <a:chOff x="3163700" y="677350"/>
            <a:chExt cx="3165369" cy="1777387"/>
          </a:xfrm>
        </p:grpSpPr>
        <p:pic>
          <p:nvPicPr>
            <p:cNvPr id="1262" name="Google Shape;1262;p117"/>
            <p:cNvPicPr preferRelativeResize="0"/>
            <p:nvPr/>
          </p:nvPicPr>
          <p:blipFill>
            <a:blip r:embed="rId6">
              <a:alphaModFix/>
            </a:blip>
            <a:stretch>
              <a:fillRect/>
            </a:stretch>
          </p:blipFill>
          <p:spPr>
            <a:xfrm>
              <a:off x="3163700" y="768513"/>
              <a:ext cx="3165369" cy="1686225"/>
            </a:xfrm>
            <a:prstGeom prst="rect">
              <a:avLst/>
            </a:prstGeom>
            <a:noFill/>
            <a:ln>
              <a:noFill/>
            </a:ln>
          </p:spPr>
        </p:pic>
        <p:sp>
          <p:nvSpPr>
            <p:cNvPr id="1263" name="Google Shape;1263;p117"/>
            <p:cNvSpPr txBox="1"/>
            <p:nvPr/>
          </p:nvSpPr>
          <p:spPr>
            <a:xfrm>
              <a:off x="4621425" y="677350"/>
              <a:ext cx="15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992735"/>
                  </a:solidFill>
                  <a:latin typeface="Open Sans"/>
                  <a:ea typeface="Open Sans"/>
                  <a:cs typeface="Open Sans"/>
                  <a:sym typeface="Open Sans"/>
                </a:rPr>
                <a:t>Misclassifications</a:t>
              </a:r>
              <a:endParaRPr sz="1000">
                <a:solidFill>
                  <a:srgbClr val="992735"/>
                </a:solidFill>
                <a:latin typeface="Open Sans"/>
                <a:ea typeface="Open Sans"/>
                <a:cs typeface="Open Sans"/>
                <a:sym typeface="Open Sans"/>
              </a:endParaRPr>
            </a:p>
          </p:txBody>
        </p:sp>
      </p:grpSp>
      <p:grpSp>
        <p:nvGrpSpPr>
          <p:cNvPr id="1264" name="Google Shape;1264;p117"/>
          <p:cNvGrpSpPr/>
          <p:nvPr/>
        </p:nvGrpSpPr>
        <p:grpSpPr>
          <a:xfrm>
            <a:off x="6383700" y="646300"/>
            <a:ext cx="2447749" cy="1739637"/>
            <a:chOff x="6383700" y="646300"/>
            <a:chExt cx="2447749" cy="1739637"/>
          </a:xfrm>
        </p:grpSpPr>
        <p:pic>
          <p:nvPicPr>
            <p:cNvPr id="1265" name="Google Shape;1265;p117"/>
            <p:cNvPicPr preferRelativeResize="0"/>
            <p:nvPr/>
          </p:nvPicPr>
          <p:blipFill rotWithShape="1">
            <a:blip r:embed="rId7">
              <a:alphaModFix/>
            </a:blip>
            <a:srcRect b="0" l="20394" r="0" t="8583"/>
            <a:stretch/>
          </p:blipFill>
          <p:spPr>
            <a:xfrm>
              <a:off x="6383700" y="911313"/>
              <a:ext cx="2447749" cy="1474625"/>
            </a:xfrm>
            <a:prstGeom prst="rect">
              <a:avLst/>
            </a:prstGeom>
            <a:noFill/>
            <a:ln>
              <a:noFill/>
            </a:ln>
          </p:spPr>
        </p:pic>
        <p:sp>
          <p:nvSpPr>
            <p:cNvPr id="1266" name="Google Shape;1266;p117"/>
            <p:cNvSpPr txBox="1"/>
            <p:nvPr/>
          </p:nvSpPr>
          <p:spPr>
            <a:xfrm>
              <a:off x="7208000" y="646300"/>
              <a:ext cx="15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992735"/>
                  </a:solidFill>
                  <a:latin typeface="Open Sans"/>
                  <a:ea typeface="Open Sans"/>
                  <a:cs typeface="Open Sans"/>
                  <a:sym typeface="Open Sans"/>
                </a:rPr>
                <a:t>Misclassifications</a:t>
              </a:r>
              <a:endParaRPr sz="1000">
                <a:solidFill>
                  <a:srgbClr val="992735"/>
                </a:solidFill>
                <a:latin typeface="Open Sans"/>
                <a:ea typeface="Open Sans"/>
                <a:cs typeface="Open Sans"/>
                <a:sym typeface="Open Sans"/>
              </a:endParaRPr>
            </a:p>
          </p:txBody>
        </p:sp>
      </p:grpSp>
      <p:grpSp>
        <p:nvGrpSpPr>
          <p:cNvPr id="1267" name="Google Shape;1267;p117"/>
          <p:cNvGrpSpPr/>
          <p:nvPr/>
        </p:nvGrpSpPr>
        <p:grpSpPr>
          <a:xfrm>
            <a:off x="381000" y="2766062"/>
            <a:ext cx="3902325" cy="1815438"/>
            <a:chOff x="381000" y="2766062"/>
            <a:chExt cx="3902325" cy="1815438"/>
          </a:xfrm>
        </p:grpSpPr>
        <p:pic>
          <p:nvPicPr>
            <p:cNvPr id="1268" name="Google Shape;1268;p117"/>
            <p:cNvPicPr preferRelativeResize="0"/>
            <p:nvPr/>
          </p:nvPicPr>
          <p:blipFill rotWithShape="1">
            <a:blip r:embed="rId8">
              <a:alphaModFix/>
            </a:blip>
            <a:srcRect b="0" l="20578" r="0" t="7978"/>
            <a:stretch/>
          </p:blipFill>
          <p:spPr>
            <a:xfrm>
              <a:off x="381000" y="2766062"/>
              <a:ext cx="2579324" cy="1578079"/>
            </a:xfrm>
            <a:prstGeom prst="rect">
              <a:avLst/>
            </a:prstGeom>
            <a:noFill/>
            <a:ln>
              <a:noFill/>
            </a:ln>
          </p:spPr>
        </p:pic>
        <p:sp>
          <p:nvSpPr>
            <p:cNvPr id="1269" name="Google Shape;1269;p117"/>
            <p:cNvSpPr txBox="1"/>
            <p:nvPr/>
          </p:nvSpPr>
          <p:spPr>
            <a:xfrm>
              <a:off x="656025" y="4242800"/>
              <a:ext cx="362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992735"/>
                  </a:solidFill>
                  <a:latin typeface="Open Sans"/>
                  <a:ea typeface="Open Sans"/>
                  <a:cs typeface="Open Sans"/>
                  <a:sym typeface="Open Sans"/>
                </a:rPr>
                <a:t>No misclassifications —but is this the best position?</a:t>
              </a:r>
              <a:endParaRPr sz="1000">
                <a:solidFill>
                  <a:srgbClr val="992735"/>
                </a:solidFill>
                <a:latin typeface="Open Sans"/>
                <a:ea typeface="Open Sans"/>
                <a:cs typeface="Open Sans"/>
                <a:sym typeface="Open Sans"/>
              </a:endParaRPr>
            </a:p>
          </p:txBody>
        </p:sp>
      </p:grpSp>
      <p:grpSp>
        <p:nvGrpSpPr>
          <p:cNvPr id="1270" name="Google Shape;1270;p117"/>
          <p:cNvGrpSpPr/>
          <p:nvPr/>
        </p:nvGrpSpPr>
        <p:grpSpPr>
          <a:xfrm>
            <a:off x="3010275" y="2641763"/>
            <a:ext cx="3883800" cy="1916788"/>
            <a:chOff x="3010275" y="2641763"/>
            <a:chExt cx="3883800" cy="1916788"/>
          </a:xfrm>
        </p:grpSpPr>
        <p:pic>
          <p:nvPicPr>
            <p:cNvPr id="1271" name="Google Shape;1271;p117"/>
            <p:cNvPicPr preferRelativeResize="0"/>
            <p:nvPr/>
          </p:nvPicPr>
          <p:blipFill rotWithShape="1">
            <a:blip r:embed="rId9">
              <a:alphaModFix/>
            </a:blip>
            <a:srcRect b="0" l="19749" r="0" t="13442"/>
            <a:stretch/>
          </p:blipFill>
          <p:spPr>
            <a:xfrm>
              <a:off x="3010275" y="2641763"/>
              <a:ext cx="2702263" cy="1578100"/>
            </a:xfrm>
            <a:prstGeom prst="rect">
              <a:avLst/>
            </a:prstGeom>
            <a:noFill/>
            <a:ln>
              <a:noFill/>
            </a:ln>
          </p:spPr>
        </p:pic>
        <p:sp>
          <p:nvSpPr>
            <p:cNvPr id="1272" name="Google Shape;1272;p117"/>
            <p:cNvSpPr txBox="1"/>
            <p:nvPr/>
          </p:nvSpPr>
          <p:spPr>
            <a:xfrm>
              <a:off x="3894075" y="42198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992735"/>
                  </a:solidFill>
                  <a:latin typeface="Open Sans"/>
                  <a:ea typeface="Open Sans"/>
                  <a:cs typeface="Open Sans"/>
                  <a:sym typeface="Open Sans"/>
                </a:rPr>
                <a:t>No misclassifications</a:t>
              </a:r>
              <a:endParaRPr/>
            </a:p>
          </p:txBody>
        </p:sp>
      </p:grpSp>
      <p:pic>
        <p:nvPicPr>
          <p:cNvPr id="1273" name="Google Shape;1273;p117"/>
          <p:cNvPicPr preferRelativeResize="0"/>
          <p:nvPr/>
        </p:nvPicPr>
        <p:blipFill>
          <a:blip r:embed="rId10">
            <a:alphaModFix/>
          </a:blip>
          <a:stretch>
            <a:fillRect/>
          </a:stretch>
        </p:blipFill>
        <p:spPr>
          <a:xfrm>
            <a:off x="5741799" y="2671139"/>
            <a:ext cx="3089659" cy="1648100"/>
          </a:xfrm>
          <a:prstGeom prst="rect">
            <a:avLst/>
          </a:prstGeom>
          <a:noFill/>
          <a:ln>
            <a:noFill/>
          </a:ln>
        </p:spPr>
      </p:pic>
      <p:sp>
        <p:nvSpPr>
          <p:cNvPr id="1274" name="Google Shape;1274;p117"/>
          <p:cNvSpPr txBox="1"/>
          <p:nvPr/>
        </p:nvSpPr>
        <p:spPr>
          <a:xfrm>
            <a:off x="5976975" y="66925"/>
            <a:ext cx="2960700" cy="646500"/>
          </a:xfrm>
          <a:prstGeom prst="rect">
            <a:avLst/>
          </a:prstGeom>
          <a:noFill/>
          <a:ln cap="flat" cmpd="sng" w="9525">
            <a:solidFill>
              <a:srgbClr val="99273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992735"/>
                </a:solidFill>
                <a:latin typeface="Open Sans"/>
                <a:ea typeface="Open Sans"/>
                <a:cs typeface="Open Sans"/>
                <a:sym typeface="Open Sans"/>
              </a:rPr>
              <a:t>GOAL: Create a hyperplane which runs perfectly in the middle between classes and maximize the region between them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cxnSp>
        <p:nvCxnSpPr>
          <p:cNvPr id="1279" name="Google Shape;1279;p118"/>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80" name="Google Shape;1280;p118"/>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281" name="Google Shape;1281;p118"/>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282" name="Google Shape;1282;p118"/>
          <p:cNvSpPr txBox="1"/>
          <p:nvPr/>
        </p:nvSpPr>
        <p:spPr>
          <a:xfrm>
            <a:off x="656025" y="275925"/>
            <a:ext cx="797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formal definition of maximal margin (“wides street”) approach</a:t>
            </a:r>
            <a:endParaRPr sz="1800">
              <a:latin typeface="Open Sans"/>
              <a:ea typeface="Open Sans"/>
              <a:cs typeface="Open Sans"/>
              <a:sym typeface="Open Sans"/>
            </a:endParaRPr>
          </a:p>
        </p:txBody>
      </p:sp>
      <p:grpSp>
        <p:nvGrpSpPr>
          <p:cNvPr id="1283" name="Google Shape;1283;p118"/>
          <p:cNvGrpSpPr/>
          <p:nvPr/>
        </p:nvGrpSpPr>
        <p:grpSpPr>
          <a:xfrm>
            <a:off x="278050" y="1106447"/>
            <a:ext cx="2632175" cy="1855080"/>
            <a:chOff x="278050" y="1106447"/>
            <a:chExt cx="2632175" cy="1855080"/>
          </a:xfrm>
        </p:grpSpPr>
        <p:pic>
          <p:nvPicPr>
            <p:cNvPr id="1284" name="Google Shape;1284;p118"/>
            <p:cNvPicPr preferRelativeResize="0"/>
            <p:nvPr/>
          </p:nvPicPr>
          <p:blipFill>
            <a:blip r:embed="rId4">
              <a:alphaModFix/>
            </a:blip>
            <a:stretch>
              <a:fillRect/>
            </a:stretch>
          </p:blipFill>
          <p:spPr>
            <a:xfrm>
              <a:off x="278050" y="1106447"/>
              <a:ext cx="1934300" cy="1855080"/>
            </a:xfrm>
            <a:prstGeom prst="rect">
              <a:avLst/>
            </a:prstGeom>
            <a:noFill/>
            <a:ln>
              <a:noFill/>
            </a:ln>
          </p:spPr>
        </p:pic>
        <p:pic>
          <p:nvPicPr>
            <p:cNvPr id="1285" name="Google Shape;1285;p118"/>
            <p:cNvPicPr preferRelativeResize="0"/>
            <p:nvPr/>
          </p:nvPicPr>
          <p:blipFill>
            <a:blip r:embed="rId5">
              <a:alphaModFix/>
            </a:blip>
            <a:stretch>
              <a:fillRect/>
            </a:stretch>
          </p:blipFill>
          <p:spPr>
            <a:xfrm>
              <a:off x="2212350" y="2057124"/>
              <a:ext cx="697875" cy="277350"/>
            </a:xfrm>
            <a:prstGeom prst="rect">
              <a:avLst/>
            </a:prstGeom>
            <a:noFill/>
            <a:ln>
              <a:noFill/>
            </a:ln>
          </p:spPr>
        </p:pic>
      </p:grpSp>
      <p:sp>
        <p:nvSpPr>
          <p:cNvPr id="1286" name="Google Shape;1286;p118"/>
          <p:cNvSpPr txBox="1"/>
          <p:nvPr/>
        </p:nvSpPr>
        <p:spPr>
          <a:xfrm>
            <a:off x="5551350" y="4604438"/>
            <a:ext cx="3008400" cy="531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MIT 6.034 Artificial Intelligence Lecture</a:t>
            </a:r>
            <a:r>
              <a:rPr lang="pl" sz="900">
                <a:latin typeface="Open Sans"/>
                <a:ea typeface="Open Sans"/>
                <a:cs typeface="Open Sans"/>
                <a:sym typeface="Open Sans"/>
              </a:rPr>
              <a:t>, </a:t>
            </a:r>
            <a:endParaRPr sz="900">
              <a:latin typeface="Open Sans"/>
              <a:ea typeface="Open Sans"/>
              <a:cs typeface="Open Sans"/>
              <a:sym typeface="Open Sans"/>
            </a:endParaRPr>
          </a:p>
          <a:p>
            <a:pPr indent="0" lvl="0" marL="0" rtl="0" algn="just">
              <a:lnSpc>
                <a:spcPct val="150000"/>
              </a:lnSpc>
              <a:spcBef>
                <a:spcPts val="0"/>
              </a:spcBef>
              <a:spcAft>
                <a:spcPts val="0"/>
              </a:spcAft>
              <a:buNone/>
            </a:pPr>
            <a:r>
              <a:rPr lang="pl" sz="900" u="sng">
                <a:solidFill>
                  <a:schemeClr val="hlink"/>
                </a:solidFill>
                <a:latin typeface="Open Sans"/>
                <a:ea typeface="Open Sans"/>
                <a:cs typeface="Open Sans"/>
                <a:sym typeface="Open Sans"/>
                <a:hlinkClick r:id="rId7"/>
              </a:rPr>
              <a:t>Jeremy Jordan blog</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8"/>
              </a:rPr>
              <a:t>Analytics Vidhya</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287" name="Google Shape;1287;p118"/>
          <p:cNvGrpSpPr/>
          <p:nvPr/>
        </p:nvGrpSpPr>
        <p:grpSpPr>
          <a:xfrm>
            <a:off x="1834200" y="716150"/>
            <a:ext cx="3826575" cy="3822000"/>
            <a:chOff x="1834200" y="716150"/>
            <a:chExt cx="3826575" cy="3822000"/>
          </a:xfrm>
        </p:grpSpPr>
        <p:pic>
          <p:nvPicPr>
            <p:cNvPr id="1288" name="Google Shape;1288;p118"/>
            <p:cNvPicPr preferRelativeResize="0"/>
            <p:nvPr/>
          </p:nvPicPr>
          <p:blipFill>
            <a:blip r:embed="rId9">
              <a:alphaModFix/>
            </a:blip>
            <a:stretch>
              <a:fillRect/>
            </a:stretch>
          </p:blipFill>
          <p:spPr>
            <a:xfrm>
              <a:off x="2649050" y="2254200"/>
              <a:ext cx="3011725" cy="2283950"/>
            </a:xfrm>
            <a:prstGeom prst="rect">
              <a:avLst/>
            </a:prstGeom>
            <a:noFill/>
            <a:ln>
              <a:noFill/>
            </a:ln>
          </p:spPr>
        </p:pic>
        <p:pic>
          <p:nvPicPr>
            <p:cNvPr id="1289" name="Google Shape;1289;p118"/>
            <p:cNvPicPr preferRelativeResize="0"/>
            <p:nvPr/>
          </p:nvPicPr>
          <p:blipFill rotWithShape="1">
            <a:blip r:embed="rId10">
              <a:alphaModFix/>
            </a:blip>
            <a:srcRect b="82307" l="0" r="0" t="0"/>
            <a:stretch/>
          </p:blipFill>
          <p:spPr>
            <a:xfrm>
              <a:off x="1834200" y="716150"/>
              <a:ext cx="3608276" cy="702025"/>
            </a:xfrm>
            <a:prstGeom prst="rect">
              <a:avLst/>
            </a:prstGeom>
            <a:noFill/>
            <a:ln>
              <a:noFill/>
            </a:ln>
          </p:spPr>
        </p:pic>
      </p:grpSp>
      <p:pic>
        <p:nvPicPr>
          <p:cNvPr id="1290" name="Google Shape;1290;p118"/>
          <p:cNvPicPr preferRelativeResize="0"/>
          <p:nvPr/>
        </p:nvPicPr>
        <p:blipFill>
          <a:blip r:embed="rId11">
            <a:alphaModFix/>
          </a:blip>
          <a:stretch>
            <a:fillRect/>
          </a:stretch>
        </p:blipFill>
        <p:spPr>
          <a:xfrm>
            <a:off x="5660775" y="1188325"/>
            <a:ext cx="3487150" cy="492600"/>
          </a:xfrm>
          <a:prstGeom prst="rect">
            <a:avLst/>
          </a:prstGeom>
          <a:noFill/>
          <a:ln>
            <a:noFill/>
          </a:ln>
        </p:spPr>
      </p:pic>
      <p:grpSp>
        <p:nvGrpSpPr>
          <p:cNvPr id="1291" name="Google Shape;1291;p118"/>
          <p:cNvGrpSpPr/>
          <p:nvPr/>
        </p:nvGrpSpPr>
        <p:grpSpPr>
          <a:xfrm>
            <a:off x="3986700" y="1457425"/>
            <a:ext cx="4839799" cy="3080726"/>
            <a:chOff x="3986700" y="1457425"/>
            <a:chExt cx="4839799" cy="3080726"/>
          </a:xfrm>
        </p:grpSpPr>
        <p:pic>
          <p:nvPicPr>
            <p:cNvPr id="1292" name="Google Shape;1292;p118"/>
            <p:cNvPicPr preferRelativeResize="0"/>
            <p:nvPr/>
          </p:nvPicPr>
          <p:blipFill rotWithShape="1">
            <a:blip r:embed="rId10">
              <a:alphaModFix/>
            </a:blip>
            <a:srcRect b="0" l="0" r="0" t="18012"/>
            <a:stretch/>
          </p:blipFill>
          <p:spPr>
            <a:xfrm>
              <a:off x="5625875" y="1652688"/>
              <a:ext cx="3200624" cy="2885463"/>
            </a:xfrm>
            <a:prstGeom prst="rect">
              <a:avLst/>
            </a:prstGeom>
            <a:noFill/>
            <a:ln>
              <a:noFill/>
            </a:ln>
          </p:spPr>
        </p:pic>
        <p:cxnSp>
          <p:nvCxnSpPr>
            <p:cNvPr id="1293" name="Google Shape;1293;p118"/>
            <p:cNvCxnSpPr/>
            <p:nvPr/>
          </p:nvCxnSpPr>
          <p:spPr>
            <a:xfrm>
              <a:off x="3986700" y="1457425"/>
              <a:ext cx="1738500" cy="483600"/>
            </a:xfrm>
            <a:prstGeom prst="straightConnector1">
              <a:avLst/>
            </a:prstGeom>
            <a:noFill/>
            <a:ln cap="flat" cmpd="sng" w="9525">
              <a:solidFill>
                <a:srgbClr val="992735"/>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cxnSp>
        <p:nvCxnSpPr>
          <p:cNvPr id="1298" name="Google Shape;1298;p119"/>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299" name="Google Shape;1299;p119"/>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00" name="Google Shape;1300;p119"/>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301" name="Google Shape;1301;p119"/>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decision margins definition (constraint definition)</a:t>
            </a:r>
            <a:endParaRPr sz="1800">
              <a:latin typeface="Open Sans"/>
              <a:ea typeface="Open Sans"/>
              <a:cs typeface="Open Sans"/>
              <a:sym typeface="Open Sans"/>
            </a:endParaRPr>
          </a:p>
        </p:txBody>
      </p:sp>
      <p:pic>
        <p:nvPicPr>
          <p:cNvPr id="1302" name="Google Shape;1302;p119"/>
          <p:cNvPicPr preferRelativeResize="0"/>
          <p:nvPr/>
        </p:nvPicPr>
        <p:blipFill>
          <a:blip r:embed="rId4">
            <a:alphaModFix/>
          </a:blip>
          <a:stretch>
            <a:fillRect/>
          </a:stretch>
        </p:blipFill>
        <p:spPr>
          <a:xfrm>
            <a:off x="73850" y="690625"/>
            <a:ext cx="7256788" cy="3508155"/>
          </a:xfrm>
          <a:prstGeom prst="rect">
            <a:avLst/>
          </a:prstGeom>
          <a:noFill/>
          <a:ln>
            <a:noFill/>
          </a:ln>
        </p:spPr>
      </p:pic>
      <p:sp>
        <p:nvSpPr>
          <p:cNvPr id="1303" name="Google Shape;1303;p119"/>
          <p:cNvSpPr txBox="1"/>
          <p:nvPr/>
        </p:nvSpPr>
        <p:spPr>
          <a:xfrm>
            <a:off x="4572000" y="4695875"/>
            <a:ext cx="4213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5"/>
              </a:rPr>
              <a:t>MIT 6.034 Artificial Intelligence Lecture</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6"/>
              </a:rPr>
              <a:t>Jeremy Jordan blog</a:t>
            </a:r>
            <a:r>
              <a:rPr lang="pl" sz="900">
                <a:latin typeface="Open Sans"/>
                <a:ea typeface="Open Sans"/>
                <a:cs typeface="Open Sans"/>
                <a:sym typeface="Open Sans"/>
              </a:rPr>
              <a:t>]</a:t>
            </a:r>
            <a:endParaRPr sz="900">
              <a:latin typeface="Open Sans"/>
              <a:ea typeface="Open Sans"/>
              <a:cs typeface="Open Sans"/>
              <a:sym typeface="Open Sans"/>
            </a:endParaRPr>
          </a:p>
        </p:txBody>
      </p:sp>
      <p:cxnSp>
        <p:nvCxnSpPr>
          <p:cNvPr id="1304" name="Google Shape;1304;p119"/>
          <p:cNvCxnSpPr/>
          <p:nvPr/>
        </p:nvCxnSpPr>
        <p:spPr>
          <a:xfrm flipH="1">
            <a:off x="3132825" y="3965225"/>
            <a:ext cx="6900" cy="141000"/>
          </a:xfrm>
          <a:prstGeom prst="straightConnector1">
            <a:avLst/>
          </a:prstGeom>
          <a:noFill/>
          <a:ln cap="flat" cmpd="sng" w="9525">
            <a:solidFill>
              <a:schemeClr val="dk1"/>
            </a:solidFill>
            <a:prstDash val="solid"/>
            <a:round/>
            <a:headEnd len="med" w="med" type="none"/>
            <a:tailEnd len="med" w="med" type="none"/>
          </a:ln>
        </p:spPr>
      </p:cxnSp>
      <p:pic>
        <p:nvPicPr>
          <p:cNvPr id="1305" name="Google Shape;1305;p119"/>
          <p:cNvPicPr preferRelativeResize="0"/>
          <p:nvPr/>
        </p:nvPicPr>
        <p:blipFill>
          <a:blip r:embed="rId7">
            <a:alphaModFix/>
          </a:blip>
          <a:stretch>
            <a:fillRect/>
          </a:stretch>
        </p:blipFill>
        <p:spPr>
          <a:xfrm>
            <a:off x="5445479" y="2985438"/>
            <a:ext cx="2911946" cy="19412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cxnSp>
        <p:nvCxnSpPr>
          <p:cNvPr id="1310" name="Google Shape;1310;p120"/>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11" name="Google Shape;1311;p120"/>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12" name="Google Shape;1312;p120"/>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313" name="Google Shape;1313;p120"/>
          <p:cNvSpPr txBox="1"/>
          <p:nvPr/>
        </p:nvSpPr>
        <p:spPr>
          <a:xfrm>
            <a:off x="656025" y="275925"/>
            <a:ext cx="845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expression of distance between margins (objective function definition) </a:t>
            </a:r>
            <a:endParaRPr b="1" sz="2000">
              <a:latin typeface="Open Sans"/>
              <a:ea typeface="Open Sans"/>
              <a:cs typeface="Open Sans"/>
              <a:sym typeface="Open Sans"/>
            </a:endParaRPr>
          </a:p>
        </p:txBody>
      </p:sp>
      <p:grpSp>
        <p:nvGrpSpPr>
          <p:cNvPr id="1314" name="Google Shape;1314;p120"/>
          <p:cNvGrpSpPr/>
          <p:nvPr/>
        </p:nvGrpSpPr>
        <p:grpSpPr>
          <a:xfrm>
            <a:off x="592913" y="2870725"/>
            <a:ext cx="3195343" cy="1170500"/>
            <a:chOff x="360088" y="2790375"/>
            <a:chExt cx="3195343" cy="1170500"/>
          </a:xfrm>
        </p:grpSpPr>
        <p:pic>
          <p:nvPicPr>
            <p:cNvPr id="1315" name="Google Shape;1315;p120"/>
            <p:cNvPicPr preferRelativeResize="0"/>
            <p:nvPr/>
          </p:nvPicPr>
          <p:blipFill>
            <a:blip r:embed="rId4">
              <a:alphaModFix/>
            </a:blip>
            <a:stretch>
              <a:fillRect/>
            </a:stretch>
          </p:blipFill>
          <p:spPr>
            <a:xfrm>
              <a:off x="360088" y="2790375"/>
              <a:ext cx="2536074" cy="1170500"/>
            </a:xfrm>
            <a:prstGeom prst="rect">
              <a:avLst/>
            </a:prstGeom>
            <a:noFill/>
            <a:ln>
              <a:noFill/>
            </a:ln>
          </p:spPr>
        </p:pic>
        <p:pic>
          <p:nvPicPr>
            <p:cNvPr id="1316" name="Google Shape;1316;p120"/>
            <p:cNvPicPr preferRelativeResize="0"/>
            <p:nvPr/>
          </p:nvPicPr>
          <p:blipFill>
            <a:blip r:embed="rId5">
              <a:alphaModFix/>
            </a:blip>
            <a:stretch>
              <a:fillRect/>
            </a:stretch>
          </p:blipFill>
          <p:spPr>
            <a:xfrm>
              <a:off x="2860875" y="2872550"/>
              <a:ext cx="694556" cy="551925"/>
            </a:xfrm>
            <a:prstGeom prst="rect">
              <a:avLst/>
            </a:prstGeom>
            <a:noFill/>
            <a:ln>
              <a:noFill/>
            </a:ln>
          </p:spPr>
        </p:pic>
      </p:grpSp>
      <p:sp>
        <p:nvSpPr>
          <p:cNvPr id="1317" name="Google Shape;1317;p120"/>
          <p:cNvSpPr txBox="1"/>
          <p:nvPr/>
        </p:nvSpPr>
        <p:spPr>
          <a:xfrm>
            <a:off x="4572000" y="4695875"/>
            <a:ext cx="4213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6"/>
              </a:rPr>
              <a:t>MIT 6.034 Artificial Intelligence Lecture</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7"/>
              </a:rPr>
              <a:t>Jeremy Jordan blog</a:t>
            </a:r>
            <a:r>
              <a:rPr lang="pl" sz="900">
                <a:latin typeface="Open Sans"/>
                <a:ea typeface="Open Sans"/>
                <a:cs typeface="Open Sans"/>
                <a:sym typeface="Open Sans"/>
              </a:rPr>
              <a:t>]</a:t>
            </a:r>
            <a:endParaRPr sz="900">
              <a:latin typeface="Open Sans"/>
              <a:ea typeface="Open Sans"/>
              <a:cs typeface="Open Sans"/>
              <a:sym typeface="Open Sans"/>
            </a:endParaRPr>
          </a:p>
        </p:txBody>
      </p:sp>
      <p:grpSp>
        <p:nvGrpSpPr>
          <p:cNvPr id="1318" name="Google Shape;1318;p120"/>
          <p:cNvGrpSpPr/>
          <p:nvPr/>
        </p:nvGrpSpPr>
        <p:grpSpPr>
          <a:xfrm>
            <a:off x="1107725" y="768525"/>
            <a:ext cx="6589874" cy="1979750"/>
            <a:chOff x="1107725" y="768525"/>
            <a:chExt cx="6589874" cy="1979750"/>
          </a:xfrm>
        </p:grpSpPr>
        <p:pic>
          <p:nvPicPr>
            <p:cNvPr id="1319" name="Google Shape;1319;p120"/>
            <p:cNvPicPr preferRelativeResize="0"/>
            <p:nvPr/>
          </p:nvPicPr>
          <p:blipFill>
            <a:blip r:embed="rId8">
              <a:alphaModFix/>
            </a:blip>
            <a:stretch>
              <a:fillRect/>
            </a:stretch>
          </p:blipFill>
          <p:spPr>
            <a:xfrm>
              <a:off x="1107725" y="848875"/>
              <a:ext cx="6589874" cy="1899400"/>
            </a:xfrm>
            <a:prstGeom prst="rect">
              <a:avLst/>
            </a:prstGeom>
            <a:noFill/>
            <a:ln>
              <a:noFill/>
            </a:ln>
          </p:spPr>
        </p:pic>
        <p:pic>
          <p:nvPicPr>
            <p:cNvPr id="1320" name="Google Shape;1320;p120"/>
            <p:cNvPicPr preferRelativeResize="0"/>
            <p:nvPr/>
          </p:nvPicPr>
          <p:blipFill rotWithShape="1">
            <a:blip r:embed="rId8">
              <a:alphaModFix/>
            </a:blip>
            <a:srcRect b="76194" l="54966" r="39465" t="9689"/>
            <a:stretch/>
          </p:blipFill>
          <p:spPr>
            <a:xfrm>
              <a:off x="2864550" y="768525"/>
              <a:ext cx="366876" cy="268125"/>
            </a:xfrm>
            <a:prstGeom prst="rect">
              <a:avLst/>
            </a:prstGeom>
            <a:noFill/>
            <a:ln>
              <a:noFill/>
            </a:ln>
          </p:spPr>
        </p:pic>
      </p:grpSp>
      <p:sp>
        <p:nvSpPr>
          <p:cNvPr id="1321" name="Google Shape;1321;p120"/>
          <p:cNvSpPr txBox="1"/>
          <p:nvPr/>
        </p:nvSpPr>
        <p:spPr>
          <a:xfrm>
            <a:off x="3866450" y="712600"/>
            <a:ext cx="524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solidFill>
                  <a:srgbClr val="222222"/>
                </a:solidFill>
                <a:highlight>
                  <a:srgbClr val="FFFFFF"/>
                </a:highlight>
                <a:latin typeface="Open Sans"/>
                <a:ea typeface="Open Sans"/>
                <a:cs typeface="Open Sans"/>
                <a:sym typeface="Open Sans"/>
              </a:rPr>
              <a:t>shortest distance between margins given by x+ and x- points (same trick with dot product)</a:t>
            </a:r>
            <a:endParaRPr sz="900">
              <a:latin typeface="Open Sans"/>
              <a:ea typeface="Open Sans"/>
              <a:cs typeface="Open Sans"/>
              <a:sym typeface="Open Sans"/>
            </a:endParaRPr>
          </a:p>
        </p:txBody>
      </p:sp>
      <p:cxnSp>
        <p:nvCxnSpPr>
          <p:cNvPr id="1322" name="Google Shape;1322;p120"/>
          <p:cNvCxnSpPr/>
          <p:nvPr/>
        </p:nvCxnSpPr>
        <p:spPr>
          <a:xfrm flipH="1">
            <a:off x="3436050" y="1001875"/>
            <a:ext cx="747900" cy="218700"/>
          </a:xfrm>
          <a:prstGeom prst="straightConnector1">
            <a:avLst/>
          </a:prstGeom>
          <a:noFill/>
          <a:ln cap="flat" cmpd="sng" w="9525">
            <a:solidFill>
              <a:srgbClr val="992735"/>
            </a:solidFill>
            <a:prstDash val="solid"/>
            <a:round/>
            <a:headEnd len="med" w="med" type="none"/>
            <a:tailEnd len="med" w="med" type="triangle"/>
          </a:ln>
        </p:spPr>
      </p:cxnSp>
      <p:pic>
        <p:nvPicPr>
          <p:cNvPr id="1323" name="Google Shape;1323;p120"/>
          <p:cNvPicPr preferRelativeResize="0"/>
          <p:nvPr/>
        </p:nvPicPr>
        <p:blipFill>
          <a:blip r:embed="rId9">
            <a:alphaModFix/>
          </a:blip>
          <a:stretch>
            <a:fillRect/>
          </a:stretch>
        </p:blipFill>
        <p:spPr>
          <a:xfrm>
            <a:off x="5045024" y="2410825"/>
            <a:ext cx="3090025" cy="2090300"/>
          </a:xfrm>
          <a:prstGeom prst="rect">
            <a:avLst/>
          </a:prstGeom>
          <a:noFill/>
          <a:ln>
            <a:noFill/>
          </a:ln>
        </p:spPr>
      </p:pic>
      <p:pic>
        <p:nvPicPr>
          <p:cNvPr id="1324" name="Google Shape;1324;p120"/>
          <p:cNvPicPr preferRelativeResize="0"/>
          <p:nvPr/>
        </p:nvPicPr>
        <p:blipFill>
          <a:blip r:embed="rId10">
            <a:alphaModFix/>
          </a:blip>
          <a:stretch>
            <a:fillRect/>
          </a:stretch>
        </p:blipFill>
        <p:spPr>
          <a:xfrm>
            <a:off x="1221225" y="4346025"/>
            <a:ext cx="2312501" cy="235455"/>
          </a:xfrm>
          <a:prstGeom prst="rect">
            <a:avLst/>
          </a:prstGeom>
          <a:noFill/>
          <a:ln>
            <a:noFill/>
          </a:ln>
        </p:spPr>
      </p:pic>
      <p:sp>
        <p:nvSpPr>
          <p:cNvPr id="1325" name="Google Shape;1325;p120"/>
          <p:cNvSpPr txBox="1"/>
          <p:nvPr/>
        </p:nvSpPr>
        <p:spPr>
          <a:xfrm>
            <a:off x="592925" y="4346025"/>
            <a:ext cx="524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solidFill>
                  <a:srgbClr val="222222"/>
                </a:solidFill>
                <a:highlight>
                  <a:srgbClr val="FFFFFF"/>
                </a:highlight>
                <a:latin typeface="Open Sans"/>
                <a:ea typeface="Open Sans"/>
                <a:cs typeface="Open Sans"/>
                <a:sym typeface="Open Sans"/>
              </a:rPr>
              <a:t>p-norm:</a:t>
            </a:r>
            <a:endParaRPr sz="9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cxnSp>
        <p:nvCxnSpPr>
          <p:cNvPr id="1330" name="Google Shape;1330;p121"/>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31" name="Google Shape;1331;p121"/>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32" name="Google Shape;1332;p121"/>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333" name="Google Shape;1333;p121"/>
          <p:cNvSpPr txBox="1"/>
          <p:nvPr/>
        </p:nvSpPr>
        <p:spPr>
          <a:xfrm>
            <a:off x="656025" y="275925"/>
            <a:ext cx="787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constrained optimization using Lagrangian</a:t>
            </a:r>
            <a:endParaRPr b="1" sz="2000">
              <a:latin typeface="Open Sans"/>
              <a:ea typeface="Open Sans"/>
              <a:cs typeface="Open Sans"/>
              <a:sym typeface="Open Sans"/>
            </a:endParaRPr>
          </a:p>
        </p:txBody>
      </p:sp>
      <p:pic>
        <p:nvPicPr>
          <p:cNvPr id="1334" name="Google Shape;1334;p121"/>
          <p:cNvPicPr preferRelativeResize="0"/>
          <p:nvPr/>
        </p:nvPicPr>
        <p:blipFill rotWithShape="1">
          <a:blip r:embed="rId4">
            <a:alphaModFix/>
          </a:blip>
          <a:srcRect b="62379" l="0" r="24964" t="0"/>
          <a:stretch/>
        </p:blipFill>
        <p:spPr>
          <a:xfrm>
            <a:off x="514938" y="666613"/>
            <a:ext cx="4713251" cy="1629225"/>
          </a:xfrm>
          <a:prstGeom prst="rect">
            <a:avLst/>
          </a:prstGeom>
          <a:noFill/>
          <a:ln>
            <a:noFill/>
          </a:ln>
        </p:spPr>
      </p:pic>
      <p:pic>
        <p:nvPicPr>
          <p:cNvPr id="1335" name="Google Shape;1335;p121"/>
          <p:cNvPicPr preferRelativeResize="0"/>
          <p:nvPr/>
        </p:nvPicPr>
        <p:blipFill>
          <a:blip r:embed="rId5">
            <a:alphaModFix/>
          </a:blip>
          <a:stretch>
            <a:fillRect/>
          </a:stretch>
        </p:blipFill>
        <p:spPr>
          <a:xfrm>
            <a:off x="592538" y="2467088"/>
            <a:ext cx="3958325" cy="646925"/>
          </a:xfrm>
          <a:prstGeom prst="rect">
            <a:avLst/>
          </a:prstGeom>
          <a:noFill/>
          <a:ln>
            <a:noFill/>
          </a:ln>
        </p:spPr>
      </p:pic>
      <p:pic>
        <p:nvPicPr>
          <p:cNvPr id="1336" name="Google Shape;1336;p121"/>
          <p:cNvPicPr preferRelativeResize="0"/>
          <p:nvPr/>
        </p:nvPicPr>
        <p:blipFill rotWithShape="1">
          <a:blip r:embed="rId6">
            <a:alphaModFix/>
          </a:blip>
          <a:srcRect b="45905" l="0" r="27049" t="0"/>
          <a:stretch/>
        </p:blipFill>
        <p:spPr>
          <a:xfrm>
            <a:off x="656025" y="3074975"/>
            <a:ext cx="5016649" cy="777950"/>
          </a:xfrm>
          <a:prstGeom prst="rect">
            <a:avLst/>
          </a:prstGeom>
          <a:noFill/>
          <a:ln>
            <a:noFill/>
          </a:ln>
        </p:spPr>
      </p:pic>
      <p:grpSp>
        <p:nvGrpSpPr>
          <p:cNvPr id="1337" name="Google Shape;1337;p121"/>
          <p:cNvGrpSpPr/>
          <p:nvPr/>
        </p:nvGrpSpPr>
        <p:grpSpPr>
          <a:xfrm>
            <a:off x="5442312" y="1472188"/>
            <a:ext cx="3231899" cy="722475"/>
            <a:chOff x="5301175" y="1574100"/>
            <a:chExt cx="3231899" cy="722475"/>
          </a:xfrm>
        </p:grpSpPr>
        <p:pic>
          <p:nvPicPr>
            <p:cNvPr id="1338" name="Google Shape;1338;p121"/>
            <p:cNvPicPr preferRelativeResize="0"/>
            <p:nvPr/>
          </p:nvPicPr>
          <p:blipFill rotWithShape="1">
            <a:blip r:embed="rId4">
              <a:alphaModFix/>
            </a:blip>
            <a:srcRect b="46793" l="47435" r="705" t="37472"/>
            <a:stretch/>
          </p:blipFill>
          <p:spPr>
            <a:xfrm>
              <a:off x="5301175" y="1649650"/>
              <a:ext cx="3231899" cy="646925"/>
            </a:xfrm>
            <a:prstGeom prst="rect">
              <a:avLst/>
            </a:prstGeom>
            <a:noFill/>
            <a:ln>
              <a:noFill/>
            </a:ln>
          </p:spPr>
        </p:pic>
        <p:pic>
          <p:nvPicPr>
            <p:cNvPr id="1339" name="Google Shape;1339;p121"/>
            <p:cNvPicPr preferRelativeResize="0"/>
            <p:nvPr/>
          </p:nvPicPr>
          <p:blipFill>
            <a:blip r:embed="rId7">
              <a:alphaModFix/>
            </a:blip>
            <a:stretch>
              <a:fillRect/>
            </a:stretch>
          </p:blipFill>
          <p:spPr>
            <a:xfrm>
              <a:off x="7730075" y="1574100"/>
              <a:ext cx="159175" cy="182750"/>
            </a:xfrm>
            <a:prstGeom prst="rect">
              <a:avLst/>
            </a:prstGeom>
            <a:noFill/>
            <a:ln>
              <a:noFill/>
            </a:ln>
          </p:spPr>
        </p:pic>
      </p:grpSp>
      <p:sp>
        <p:nvSpPr>
          <p:cNvPr id="1340" name="Google Shape;1340;p121"/>
          <p:cNvSpPr txBox="1"/>
          <p:nvPr/>
        </p:nvSpPr>
        <p:spPr>
          <a:xfrm>
            <a:off x="4572000" y="4695875"/>
            <a:ext cx="42138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8"/>
              </a:rPr>
              <a:t>MIT 6.034 Artificial Intelligence Lecture</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9"/>
              </a:rPr>
              <a:t>Jeremy Jordan blog</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341" name="Google Shape;1341;p121"/>
          <p:cNvSpPr txBox="1"/>
          <p:nvPr/>
        </p:nvSpPr>
        <p:spPr>
          <a:xfrm>
            <a:off x="562950" y="3982375"/>
            <a:ext cx="80181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pl" sz="1000">
                <a:latin typeface="Open Sans"/>
                <a:ea typeface="Open Sans"/>
                <a:cs typeface="Open Sans"/>
                <a:sym typeface="Open Sans"/>
              </a:rPr>
              <a:t>In practice we will take final formula of L and we will maximize it (quadratic programming problem), subject to α (as a result, we obtain a corresponding α value for each observation from training set).</a:t>
            </a:r>
            <a:endParaRPr sz="1000">
              <a:latin typeface="Open Sans"/>
              <a:ea typeface="Open Sans"/>
              <a:cs typeface="Open Sans"/>
              <a:sym typeface="Open Sans"/>
            </a:endParaRPr>
          </a:p>
        </p:txBody>
      </p:sp>
      <p:pic>
        <p:nvPicPr>
          <p:cNvPr id="1342" name="Google Shape;1342;p121"/>
          <p:cNvPicPr preferRelativeResize="0"/>
          <p:nvPr/>
        </p:nvPicPr>
        <p:blipFill rotWithShape="1">
          <a:blip r:embed="rId6">
            <a:alphaModFix/>
          </a:blip>
          <a:srcRect b="0" l="36362" r="0" t="51124"/>
          <a:stretch/>
        </p:blipFill>
        <p:spPr>
          <a:xfrm>
            <a:off x="4367425" y="3320550"/>
            <a:ext cx="4027903" cy="64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122"/>
          <p:cNvPicPr preferRelativeResize="0"/>
          <p:nvPr/>
        </p:nvPicPr>
        <p:blipFill>
          <a:blip r:embed="rId3">
            <a:alphaModFix/>
          </a:blip>
          <a:stretch>
            <a:fillRect/>
          </a:stretch>
        </p:blipFill>
        <p:spPr>
          <a:xfrm>
            <a:off x="453335" y="639411"/>
            <a:ext cx="6518682" cy="743575"/>
          </a:xfrm>
          <a:prstGeom prst="rect">
            <a:avLst/>
          </a:prstGeom>
          <a:noFill/>
          <a:ln>
            <a:noFill/>
          </a:ln>
        </p:spPr>
      </p:pic>
      <p:pic>
        <p:nvPicPr>
          <p:cNvPr id="1348" name="Google Shape;1348;p122"/>
          <p:cNvPicPr preferRelativeResize="0"/>
          <p:nvPr/>
        </p:nvPicPr>
        <p:blipFill>
          <a:blip r:embed="rId4">
            <a:alphaModFix/>
          </a:blip>
          <a:stretch>
            <a:fillRect/>
          </a:stretch>
        </p:blipFill>
        <p:spPr>
          <a:xfrm>
            <a:off x="453346" y="2236536"/>
            <a:ext cx="6518660" cy="937032"/>
          </a:xfrm>
          <a:prstGeom prst="rect">
            <a:avLst/>
          </a:prstGeom>
          <a:noFill/>
          <a:ln>
            <a:noFill/>
          </a:ln>
        </p:spPr>
      </p:pic>
      <p:cxnSp>
        <p:nvCxnSpPr>
          <p:cNvPr id="1349" name="Google Shape;1349;p122"/>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50" name="Google Shape;1350;p122"/>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51" name="Google Shape;1351;p122"/>
          <p:cNvPicPr preferRelativeResize="0"/>
          <p:nvPr/>
        </p:nvPicPr>
        <p:blipFill rotWithShape="1">
          <a:blip r:embed="rId5">
            <a:alphaModFix/>
          </a:blip>
          <a:srcRect b="0" l="0" r="0" t="0"/>
          <a:stretch/>
        </p:blipFill>
        <p:spPr>
          <a:xfrm>
            <a:off x="656035" y="4581480"/>
            <a:ext cx="1944181" cy="551911"/>
          </a:xfrm>
          <a:prstGeom prst="rect">
            <a:avLst/>
          </a:prstGeom>
          <a:noFill/>
          <a:ln>
            <a:noFill/>
          </a:ln>
        </p:spPr>
      </p:pic>
      <p:sp>
        <p:nvSpPr>
          <p:cNvPr id="1352" name="Google Shape;1352;p122"/>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Kernel trick for the model</a:t>
            </a:r>
            <a:endParaRPr b="1" sz="2000">
              <a:latin typeface="Open Sans"/>
              <a:ea typeface="Open Sans"/>
              <a:cs typeface="Open Sans"/>
              <a:sym typeface="Open Sans"/>
            </a:endParaRPr>
          </a:p>
        </p:txBody>
      </p:sp>
      <p:grpSp>
        <p:nvGrpSpPr>
          <p:cNvPr id="1353" name="Google Shape;1353;p122"/>
          <p:cNvGrpSpPr/>
          <p:nvPr/>
        </p:nvGrpSpPr>
        <p:grpSpPr>
          <a:xfrm>
            <a:off x="548213" y="3079660"/>
            <a:ext cx="4808936" cy="1018888"/>
            <a:chOff x="656025" y="3303225"/>
            <a:chExt cx="5503475" cy="1156775"/>
          </a:xfrm>
        </p:grpSpPr>
        <p:pic>
          <p:nvPicPr>
            <p:cNvPr id="1354" name="Google Shape;1354;p122"/>
            <p:cNvPicPr preferRelativeResize="0"/>
            <p:nvPr/>
          </p:nvPicPr>
          <p:blipFill>
            <a:blip r:embed="rId6">
              <a:alphaModFix/>
            </a:blip>
            <a:stretch>
              <a:fillRect/>
            </a:stretch>
          </p:blipFill>
          <p:spPr>
            <a:xfrm>
              <a:off x="656025" y="3769621"/>
              <a:ext cx="2789775" cy="334750"/>
            </a:xfrm>
            <a:prstGeom prst="rect">
              <a:avLst/>
            </a:prstGeom>
            <a:noFill/>
            <a:ln>
              <a:noFill/>
            </a:ln>
          </p:spPr>
        </p:pic>
        <p:pic>
          <p:nvPicPr>
            <p:cNvPr id="1355" name="Google Shape;1355;p122"/>
            <p:cNvPicPr preferRelativeResize="0"/>
            <p:nvPr/>
          </p:nvPicPr>
          <p:blipFill>
            <a:blip r:embed="rId7">
              <a:alphaModFix/>
            </a:blip>
            <a:stretch>
              <a:fillRect/>
            </a:stretch>
          </p:blipFill>
          <p:spPr>
            <a:xfrm>
              <a:off x="3839850" y="3303225"/>
              <a:ext cx="2319650" cy="1156775"/>
            </a:xfrm>
            <a:prstGeom prst="rect">
              <a:avLst/>
            </a:prstGeom>
            <a:noFill/>
            <a:ln>
              <a:noFill/>
            </a:ln>
          </p:spPr>
        </p:pic>
      </p:grpSp>
      <p:sp>
        <p:nvSpPr>
          <p:cNvPr id="1356" name="Google Shape;1356;p122"/>
          <p:cNvSpPr txBox="1"/>
          <p:nvPr/>
        </p:nvSpPr>
        <p:spPr>
          <a:xfrm>
            <a:off x="4480275" y="4627425"/>
            <a:ext cx="4136700" cy="531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8"/>
              </a:rPr>
              <a:t>MIT 6.034 Artificial Intelligence Lecture</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9"/>
              </a:rPr>
              <a:t>Jeremy Jordan blog</a:t>
            </a:r>
            <a:r>
              <a:rPr lang="pl" sz="900">
                <a:latin typeface="Open Sans"/>
                <a:ea typeface="Open Sans"/>
                <a:cs typeface="Open Sans"/>
                <a:sym typeface="Open Sans"/>
              </a:rPr>
              <a:t>, </a:t>
            </a:r>
            <a:endParaRPr sz="900">
              <a:latin typeface="Open Sans"/>
              <a:ea typeface="Open Sans"/>
              <a:cs typeface="Open Sans"/>
              <a:sym typeface="Open Sans"/>
            </a:endParaRPr>
          </a:p>
          <a:p>
            <a:pPr indent="0" lvl="0" marL="0" rtl="0" algn="just">
              <a:lnSpc>
                <a:spcPct val="150000"/>
              </a:lnSpc>
              <a:spcBef>
                <a:spcPts val="0"/>
              </a:spcBef>
              <a:spcAft>
                <a:spcPts val="0"/>
              </a:spcAft>
              <a:buNone/>
            </a:pPr>
            <a:r>
              <a:rPr lang="pl" sz="900" u="sng">
                <a:solidFill>
                  <a:schemeClr val="hlink"/>
                </a:solidFill>
                <a:latin typeface="Open Sans"/>
                <a:ea typeface="Open Sans"/>
                <a:cs typeface="Open Sans"/>
                <a:sym typeface="Open Sans"/>
                <a:hlinkClick r:id="rId10"/>
              </a:rPr>
              <a:t>Intel Course: Introduction to Machine Learning</a:t>
            </a:r>
            <a:r>
              <a:rPr lang="pl" sz="900">
                <a:latin typeface="Open Sans"/>
                <a:ea typeface="Open Sans"/>
                <a:cs typeface="Open Sans"/>
                <a:sym typeface="Open Sans"/>
              </a:rPr>
              <a:t>]</a:t>
            </a:r>
            <a:endParaRPr sz="900">
              <a:latin typeface="Open Sans"/>
              <a:ea typeface="Open Sans"/>
              <a:cs typeface="Open Sans"/>
              <a:sym typeface="Open Sans"/>
            </a:endParaRPr>
          </a:p>
        </p:txBody>
      </p:sp>
      <p:pic>
        <p:nvPicPr>
          <p:cNvPr id="1357" name="Google Shape;1357;p122"/>
          <p:cNvPicPr preferRelativeResize="0"/>
          <p:nvPr/>
        </p:nvPicPr>
        <p:blipFill>
          <a:blip r:embed="rId11">
            <a:alphaModFix/>
          </a:blip>
          <a:stretch>
            <a:fillRect/>
          </a:stretch>
        </p:blipFill>
        <p:spPr>
          <a:xfrm>
            <a:off x="5659100" y="2776874"/>
            <a:ext cx="2904926" cy="1321675"/>
          </a:xfrm>
          <a:prstGeom prst="rect">
            <a:avLst/>
          </a:prstGeom>
          <a:noFill/>
          <a:ln>
            <a:noFill/>
          </a:ln>
        </p:spPr>
      </p:pic>
      <p:pic>
        <p:nvPicPr>
          <p:cNvPr id="1358" name="Google Shape;1358;p122"/>
          <p:cNvPicPr preferRelativeResize="0"/>
          <p:nvPr/>
        </p:nvPicPr>
        <p:blipFill>
          <a:blip r:embed="rId12">
            <a:alphaModFix/>
          </a:blip>
          <a:stretch>
            <a:fillRect/>
          </a:stretch>
        </p:blipFill>
        <p:spPr>
          <a:xfrm>
            <a:off x="431775" y="1358133"/>
            <a:ext cx="6561799" cy="910123"/>
          </a:xfrm>
          <a:prstGeom prst="rect">
            <a:avLst/>
          </a:prstGeom>
          <a:noFill/>
          <a:ln>
            <a:noFill/>
          </a:ln>
        </p:spPr>
      </p:pic>
      <p:pic>
        <p:nvPicPr>
          <p:cNvPr id="1359" name="Google Shape;1359;p122"/>
          <p:cNvPicPr preferRelativeResize="0"/>
          <p:nvPr/>
        </p:nvPicPr>
        <p:blipFill>
          <a:blip r:embed="rId13">
            <a:alphaModFix/>
          </a:blip>
          <a:stretch>
            <a:fillRect/>
          </a:stretch>
        </p:blipFill>
        <p:spPr>
          <a:xfrm>
            <a:off x="6771380" y="1217638"/>
            <a:ext cx="2372618" cy="1018900"/>
          </a:xfrm>
          <a:prstGeom prst="rect">
            <a:avLst/>
          </a:prstGeom>
          <a:noFill/>
          <a:ln>
            <a:noFill/>
          </a:ln>
        </p:spPr>
      </p:pic>
      <p:sp>
        <p:nvSpPr>
          <p:cNvPr id="1360" name="Google Shape;1360;p122"/>
          <p:cNvSpPr txBox="1"/>
          <p:nvPr/>
        </p:nvSpPr>
        <p:spPr>
          <a:xfrm>
            <a:off x="548225" y="4027125"/>
            <a:ext cx="7725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Open Sans"/>
                <a:ea typeface="Open Sans"/>
                <a:cs typeface="Open Sans"/>
                <a:sym typeface="Open Sans"/>
              </a:rPr>
              <a:t>Unfortunately, </a:t>
            </a:r>
            <a:r>
              <a:rPr b="1" lang="pl" sz="900">
                <a:latin typeface="Open Sans"/>
                <a:ea typeface="Open Sans"/>
                <a:cs typeface="Open Sans"/>
                <a:sym typeface="Open Sans"/>
              </a:rPr>
              <a:t>kernels should be treated as hyperparameter and they themselves also have hyperparameters that need tweaking</a:t>
            </a:r>
            <a:r>
              <a:rPr lang="pl" sz="900">
                <a:latin typeface="Open Sans"/>
                <a:ea typeface="Open Sans"/>
                <a:cs typeface="Open Sans"/>
                <a:sym typeface="Open Sans"/>
              </a:rPr>
              <a:t> (e.g. gamma which is kernel coefficient for Radial and Polynomial and defines how much influence a single training example has, thus the larger gamma is, the closer other examples must be to be affected)</a:t>
            </a:r>
            <a:endParaRPr sz="9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cxnSp>
        <p:nvCxnSpPr>
          <p:cNvPr id="1365" name="Google Shape;1365;p123"/>
          <p:cNvCxnSpPr/>
          <p:nvPr/>
        </p:nvCxnSpPr>
        <p:spPr>
          <a:xfrm>
            <a:off x="656035" y="4604459"/>
            <a:ext cx="7830000" cy="0"/>
          </a:xfrm>
          <a:prstGeom prst="straightConnector1">
            <a:avLst/>
          </a:prstGeom>
          <a:noFill/>
          <a:ln cap="flat" cmpd="sng" w="9525">
            <a:solidFill>
              <a:srgbClr val="40434F">
                <a:alpha val="40000"/>
              </a:srgbClr>
            </a:solidFill>
            <a:prstDash val="solid"/>
            <a:miter lim="800000"/>
            <a:headEnd len="sm" w="sm" type="none"/>
            <a:tailEnd len="sm" w="sm" type="none"/>
          </a:ln>
        </p:spPr>
      </p:cxnSp>
      <p:sp>
        <p:nvSpPr>
          <p:cNvPr id="1366" name="Google Shape;1366;p123"/>
          <p:cNvSpPr txBox="1"/>
          <p:nvPr>
            <p:ph idx="12" type="sldNum"/>
          </p:nvPr>
        </p:nvSpPr>
        <p:spPr>
          <a:xfrm>
            <a:off x="6428635" y="4788137"/>
            <a:ext cx="20574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pl"/>
              <a:t>‹#›</a:t>
            </a:fld>
            <a:endParaRPr/>
          </a:p>
        </p:txBody>
      </p:sp>
      <p:pic>
        <p:nvPicPr>
          <p:cNvPr id="1367" name="Google Shape;1367;p123"/>
          <p:cNvPicPr preferRelativeResize="0"/>
          <p:nvPr/>
        </p:nvPicPr>
        <p:blipFill rotWithShape="1">
          <a:blip r:embed="rId3">
            <a:alphaModFix/>
          </a:blip>
          <a:srcRect b="0" l="0" r="0" t="0"/>
          <a:stretch/>
        </p:blipFill>
        <p:spPr>
          <a:xfrm>
            <a:off x="656035" y="4581480"/>
            <a:ext cx="1944181" cy="551911"/>
          </a:xfrm>
          <a:prstGeom prst="rect">
            <a:avLst/>
          </a:prstGeom>
          <a:noFill/>
          <a:ln>
            <a:noFill/>
          </a:ln>
        </p:spPr>
      </p:pic>
      <p:sp>
        <p:nvSpPr>
          <p:cNvPr id="1368" name="Google Shape;1368;p123"/>
          <p:cNvSpPr txBox="1"/>
          <p:nvPr/>
        </p:nvSpPr>
        <p:spPr>
          <a:xfrm>
            <a:off x="656025" y="275925"/>
            <a:ext cx="633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2000">
                <a:latin typeface="Open Sans"/>
                <a:ea typeface="Open Sans"/>
                <a:cs typeface="Open Sans"/>
                <a:sym typeface="Open Sans"/>
              </a:rPr>
              <a:t>SVM </a:t>
            </a:r>
            <a:r>
              <a:rPr lang="pl" sz="2000">
                <a:latin typeface="Open Sans"/>
                <a:ea typeface="Open Sans"/>
                <a:cs typeface="Open Sans"/>
                <a:sym typeface="Open Sans"/>
              </a:rPr>
              <a:t>- </a:t>
            </a:r>
            <a:r>
              <a:rPr lang="pl" sz="1800">
                <a:latin typeface="Open Sans"/>
                <a:ea typeface="Open Sans"/>
                <a:cs typeface="Open Sans"/>
                <a:sym typeface="Open Sans"/>
              </a:rPr>
              <a:t>regularization of the model</a:t>
            </a:r>
            <a:endParaRPr b="1" sz="2000">
              <a:latin typeface="Open Sans"/>
              <a:ea typeface="Open Sans"/>
              <a:cs typeface="Open Sans"/>
              <a:sym typeface="Open Sans"/>
            </a:endParaRPr>
          </a:p>
        </p:txBody>
      </p:sp>
      <p:pic>
        <p:nvPicPr>
          <p:cNvPr id="1369" name="Google Shape;1369;p123"/>
          <p:cNvPicPr preferRelativeResize="0"/>
          <p:nvPr/>
        </p:nvPicPr>
        <p:blipFill>
          <a:blip r:embed="rId4">
            <a:alphaModFix/>
          </a:blip>
          <a:stretch>
            <a:fillRect/>
          </a:stretch>
        </p:blipFill>
        <p:spPr>
          <a:xfrm>
            <a:off x="656025" y="778713"/>
            <a:ext cx="8039099" cy="1088175"/>
          </a:xfrm>
          <a:prstGeom prst="rect">
            <a:avLst/>
          </a:prstGeom>
          <a:noFill/>
          <a:ln>
            <a:noFill/>
          </a:ln>
        </p:spPr>
      </p:pic>
      <p:pic>
        <p:nvPicPr>
          <p:cNvPr id="1370" name="Google Shape;1370;p123"/>
          <p:cNvPicPr preferRelativeResize="0"/>
          <p:nvPr/>
        </p:nvPicPr>
        <p:blipFill>
          <a:blip r:embed="rId5">
            <a:alphaModFix/>
          </a:blip>
          <a:stretch>
            <a:fillRect/>
          </a:stretch>
        </p:blipFill>
        <p:spPr>
          <a:xfrm>
            <a:off x="760575" y="1954490"/>
            <a:ext cx="5230999" cy="1460725"/>
          </a:xfrm>
          <a:prstGeom prst="rect">
            <a:avLst/>
          </a:prstGeom>
          <a:noFill/>
          <a:ln>
            <a:noFill/>
          </a:ln>
        </p:spPr>
      </p:pic>
      <p:pic>
        <p:nvPicPr>
          <p:cNvPr id="1371" name="Google Shape;1371;p123"/>
          <p:cNvPicPr preferRelativeResize="0"/>
          <p:nvPr/>
        </p:nvPicPr>
        <p:blipFill>
          <a:blip r:embed="rId6">
            <a:alphaModFix/>
          </a:blip>
          <a:stretch>
            <a:fillRect/>
          </a:stretch>
        </p:blipFill>
        <p:spPr>
          <a:xfrm>
            <a:off x="760575" y="3468463"/>
            <a:ext cx="7830000" cy="708595"/>
          </a:xfrm>
          <a:prstGeom prst="rect">
            <a:avLst/>
          </a:prstGeom>
          <a:noFill/>
          <a:ln>
            <a:noFill/>
          </a:ln>
        </p:spPr>
      </p:pic>
      <p:sp>
        <p:nvSpPr>
          <p:cNvPr id="1372" name="Google Shape;1372;p123"/>
          <p:cNvSpPr txBox="1"/>
          <p:nvPr/>
        </p:nvSpPr>
        <p:spPr>
          <a:xfrm>
            <a:off x="4021675" y="4695875"/>
            <a:ext cx="4764000" cy="32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pl" sz="900">
                <a:latin typeface="Open Sans"/>
                <a:ea typeface="Open Sans"/>
                <a:cs typeface="Open Sans"/>
                <a:sym typeface="Open Sans"/>
              </a:rPr>
              <a:t>[source: </a:t>
            </a:r>
            <a:r>
              <a:rPr lang="pl" sz="900" u="sng">
                <a:solidFill>
                  <a:schemeClr val="hlink"/>
                </a:solidFill>
                <a:latin typeface="Open Sans"/>
                <a:ea typeface="Open Sans"/>
                <a:cs typeface="Open Sans"/>
                <a:sym typeface="Open Sans"/>
                <a:hlinkClick r:id="rId7"/>
              </a:rPr>
              <a:t>MIT 6.034 Artificial Intelligence Lecture</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8"/>
              </a:rPr>
              <a:t>Jeremy Jordan blog</a:t>
            </a:r>
            <a:r>
              <a:rPr lang="pl" sz="900">
                <a:latin typeface="Open Sans"/>
                <a:ea typeface="Open Sans"/>
                <a:cs typeface="Open Sans"/>
                <a:sym typeface="Open Sans"/>
              </a:rPr>
              <a:t>, </a:t>
            </a:r>
            <a:r>
              <a:rPr lang="pl" sz="900" u="sng">
                <a:solidFill>
                  <a:schemeClr val="hlink"/>
                </a:solidFill>
                <a:latin typeface="Open Sans"/>
                <a:ea typeface="Open Sans"/>
                <a:cs typeface="Open Sans"/>
                <a:sym typeface="Open Sans"/>
                <a:hlinkClick r:id="rId9"/>
              </a:rPr>
              <a:t>Baeldung</a:t>
            </a:r>
            <a:r>
              <a:rPr lang="pl" sz="900">
                <a:latin typeface="Open Sans"/>
                <a:ea typeface="Open Sans"/>
                <a:cs typeface="Open Sans"/>
                <a:sym typeface="Open Sans"/>
              </a:rPr>
              <a:t>]</a:t>
            </a:r>
            <a:endParaRPr sz="900">
              <a:latin typeface="Open Sans"/>
              <a:ea typeface="Open Sans"/>
              <a:cs typeface="Open Sans"/>
              <a:sym typeface="Open Sans"/>
            </a:endParaRPr>
          </a:p>
        </p:txBody>
      </p:sp>
      <p:sp>
        <p:nvSpPr>
          <p:cNvPr id="1373" name="Google Shape;1373;p123"/>
          <p:cNvSpPr txBox="1"/>
          <p:nvPr/>
        </p:nvSpPr>
        <p:spPr>
          <a:xfrm>
            <a:off x="3365525" y="1763900"/>
            <a:ext cx="111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latin typeface="Open Sans"/>
                <a:ea typeface="Open Sans"/>
                <a:cs typeface="Open Sans"/>
                <a:sym typeface="Open Sans"/>
              </a:rPr>
              <a:t>to obtain</a:t>
            </a:r>
            <a:endParaRPr sz="1000">
              <a:latin typeface="Open Sans"/>
              <a:ea typeface="Open Sans"/>
              <a:cs typeface="Open Sans"/>
              <a:sym typeface="Open Sans"/>
            </a:endParaRPr>
          </a:p>
        </p:txBody>
      </p:sp>
      <p:cxnSp>
        <p:nvCxnSpPr>
          <p:cNvPr id="1374" name="Google Shape;1374;p123"/>
          <p:cNvCxnSpPr>
            <a:stCxn id="1373" idx="1"/>
          </p:cNvCxnSpPr>
          <p:nvPr/>
        </p:nvCxnSpPr>
        <p:spPr>
          <a:xfrm rot="10800000">
            <a:off x="2963225" y="1648250"/>
            <a:ext cx="402300" cy="285000"/>
          </a:xfrm>
          <a:prstGeom prst="straightConnector1">
            <a:avLst/>
          </a:prstGeom>
          <a:noFill/>
          <a:ln cap="flat" cmpd="sng" w="9525">
            <a:solidFill>
              <a:srgbClr val="992735"/>
            </a:solidFill>
            <a:prstDash val="solid"/>
            <a:round/>
            <a:headEnd len="med" w="med" type="none"/>
            <a:tailEnd len="med" w="med" type="triangle"/>
          </a:ln>
        </p:spPr>
      </p:cxnSp>
      <p:pic>
        <p:nvPicPr>
          <p:cNvPr id="1375" name="Google Shape;1375;p123"/>
          <p:cNvPicPr preferRelativeResize="0"/>
          <p:nvPr/>
        </p:nvPicPr>
        <p:blipFill>
          <a:blip r:embed="rId10">
            <a:alphaModFix/>
          </a:blip>
          <a:stretch>
            <a:fillRect/>
          </a:stretch>
        </p:blipFill>
        <p:spPr>
          <a:xfrm>
            <a:off x="6028975" y="1492600"/>
            <a:ext cx="2561600" cy="1998053"/>
          </a:xfrm>
          <a:prstGeom prst="rect">
            <a:avLst/>
          </a:prstGeom>
          <a:noFill/>
          <a:ln>
            <a:noFill/>
          </a:ln>
        </p:spPr>
      </p:pic>
      <p:cxnSp>
        <p:nvCxnSpPr>
          <p:cNvPr id="1376" name="Google Shape;1376;p123"/>
          <p:cNvCxnSpPr/>
          <p:nvPr/>
        </p:nvCxnSpPr>
        <p:spPr>
          <a:xfrm>
            <a:off x="3661825" y="2554100"/>
            <a:ext cx="3217500" cy="303300"/>
          </a:xfrm>
          <a:prstGeom prst="straightConnector1">
            <a:avLst/>
          </a:prstGeom>
          <a:noFill/>
          <a:ln cap="flat" cmpd="sng" w="9525">
            <a:solidFill>
              <a:srgbClr val="992735"/>
            </a:solidFill>
            <a:prstDash val="solid"/>
            <a:round/>
            <a:headEnd len="med" w="med" type="none"/>
            <a:tailEnd len="med" w="med" type="triangle"/>
          </a:ln>
        </p:spPr>
      </p:cxnSp>
      <p:sp>
        <p:nvSpPr>
          <p:cNvPr id="1377" name="Google Shape;1377;p123"/>
          <p:cNvSpPr txBox="1"/>
          <p:nvPr/>
        </p:nvSpPr>
        <p:spPr>
          <a:xfrm rot="349027">
            <a:off x="4289768" y="2275959"/>
            <a:ext cx="1814444" cy="4309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800">
                <a:latin typeface="Open Sans"/>
                <a:ea typeface="Open Sans"/>
                <a:cs typeface="Open Sans"/>
                <a:sym typeface="Open Sans"/>
              </a:rPr>
              <a:t>S is a slack variable and express misclassification of the model</a:t>
            </a:r>
            <a:endParaRPr sz="800">
              <a:latin typeface="Open Sans"/>
              <a:ea typeface="Open Sans"/>
              <a:cs typeface="Open Sans"/>
              <a:sym typeface="Open Sans"/>
            </a:endParaRPr>
          </a:p>
        </p:txBody>
      </p:sp>
      <p:sp>
        <p:nvSpPr>
          <p:cNvPr id="1378" name="Google Shape;1378;p123"/>
          <p:cNvSpPr txBox="1"/>
          <p:nvPr/>
        </p:nvSpPr>
        <p:spPr>
          <a:xfrm>
            <a:off x="760575" y="4027375"/>
            <a:ext cx="772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latin typeface="Open Sans"/>
                <a:ea typeface="Open Sans"/>
                <a:cs typeface="Open Sans"/>
                <a:sym typeface="Open Sans"/>
              </a:rPr>
              <a:t>A low C makes the decision surface smooth (wide margins), while a high C aims at classifying all training examples correctly (large values of C will give you the Hard Margin - regularization is canceled). </a:t>
            </a:r>
            <a:r>
              <a:rPr b="1" lang="pl" sz="1000">
                <a:latin typeface="Open Sans"/>
                <a:ea typeface="Open Sans"/>
                <a:cs typeface="Open Sans"/>
                <a:sym typeface="Open Sans"/>
              </a:rPr>
              <a:t>C is crucial SVM hyperparameter.</a:t>
            </a:r>
            <a:endParaRPr b="1" sz="1000">
              <a:latin typeface="Open Sans"/>
              <a:ea typeface="Open Sans"/>
              <a:cs typeface="Open Sans"/>
              <a:sym typeface="Open Sans"/>
            </a:endParaRPr>
          </a:p>
        </p:txBody>
      </p:sp>
      <p:sp>
        <p:nvSpPr>
          <p:cNvPr id="1379" name="Google Shape;1379;p123"/>
          <p:cNvSpPr txBox="1"/>
          <p:nvPr/>
        </p:nvSpPr>
        <p:spPr>
          <a:xfrm>
            <a:off x="5140700" y="1375825"/>
            <a:ext cx="351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100">
                <a:latin typeface="Open Sans"/>
                <a:ea typeface="Open Sans"/>
                <a:cs typeface="Open Sans"/>
                <a:sym typeface="Open Sans"/>
              </a:rPr>
              <a:t>Our previous solution is called “hard margin”.</a:t>
            </a:r>
            <a:endParaRPr sz="11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AP">
  <a:themeElements>
    <a:clrScheme name="DSS ML">
      <a:dk1>
        <a:srgbClr val="05000A"/>
      </a:dk1>
      <a:lt1>
        <a:srgbClr val="FFFFFF"/>
      </a:lt1>
      <a:dk2>
        <a:srgbClr val="5A02E8"/>
      </a:dk2>
      <a:lt2>
        <a:srgbClr val="9480FF"/>
      </a:lt2>
      <a:accent1>
        <a:srgbClr val="2AC6F2"/>
      </a:accent1>
      <a:accent2>
        <a:srgbClr val="752AF2"/>
      </a:accent2>
      <a:accent3>
        <a:srgbClr val="E10B31"/>
      </a:accent3>
      <a:accent4>
        <a:srgbClr val="33FF66"/>
      </a:accent4>
      <a:accent5>
        <a:srgbClr val="4AB5C4"/>
      </a:accent5>
      <a:accent6>
        <a:srgbClr val="0989B1"/>
      </a:accent6>
      <a:hlink>
        <a:srgbClr val="029676"/>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